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322" r:id="rId3"/>
    <p:sldId id="336" r:id="rId4"/>
    <p:sldId id="282" r:id="rId5"/>
    <p:sldId id="289" r:id="rId6"/>
    <p:sldId id="281" r:id="rId7"/>
    <p:sldId id="290" r:id="rId8"/>
    <p:sldId id="291" r:id="rId9"/>
    <p:sldId id="345" r:id="rId10"/>
    <p:sldId id="348" r:id="rId11"/>
    <p:sldId id="292" r:id="rId12"/>
    <p:sldId id="293" r:id="rId13"/>
    <p:sldId id="344" r:id="rId14"/>
    <p:sldId id="294" r:id="rId15"/>
    <p:sldId id="342" r:id="rId16"/>
    <p:sldId id="343" r:id="rId17"/>
    <p:sldId id="349" r:id="rId18"/>
    <p:sldId id="297" r:id="rId19"/>
    <p:sldId id="296" r:id="rId20"/>
    <p:sldId id="340" r:id="rId21"/>
    <p:sldId id="298" r:id="rId22"/>
    <p:sldId id="339" r:id="rId23"/>
    <p:sldId id="350" r:id="rId24"/>
    <p:sldId id="299" r:id="rId25"/>
    <p:sldId id="338" r:id="rId26"/>
    <p:sldId id="259" r:id="rId2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ldId id="322"/>
          </p14:sldIdLst>
        </p14:section>
        <p14:section name="Setting up environment" id="{9F62335A-B7EA-AE4C-BD03-EE7540DD4825}">
          <p14:sldIdLst/>
        </p14:section>
        <p14:section name="The Basics" id="{99C36858-EA01-0C42-85EC-90E776DB9252}">
          <p14:sldIdLst>
            <p14:sldId id="336"/>
            <p14:sldId id="282"/>
            <p14:sldId id="289"/>
            <p14:sldId id="281"/>
            <p14:sldId id="290"/>
            <p14:sldId id="291"/>
            <p14:sldId id="345"/>
            <p14:sldId id="348"/>
            <p14:sldId id="292"/>
            <p14:sldId id="293"/>
            <p14:sldId id="344"/>
            <p14:sldId id="294"/>
            <p14:sldId id="342"/>
            <p14:sldId id="343"/>
            <p14:sldId id="349"/>
            <p14:sldId id="297"/>
            <p14:sldId id="296"/>
            <p14:sldId id="340"/>
            <p14:sldId id="298"/>
            <p14:sldId id="339"/>
            <p14:sldId id="350"/>
            <p14:sldId id="299"/>
            <p14:sldId id="338"/>
          </p14:sldIdLst>
        </p14:section>
        <p14:section name="Components and APIs" id="{F9ECFBD5-4260-DF48-A913-C673271535F3}">
          <p14:sldIdLst/>
        </p14:section>
        <p14:section name="Native Code" id="{98B61D1F-E37E-7943-AEA1-16CB83B58B16}">
          <p14:sldIdLst/>
        </p14:section>
        <p14:section name="Libraries" id="{33767AE4-8B0F-FF49-BF19-4CFE1AC4B87A}">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76958"/>
  </p:normalViewPr>
  <p:slideViewPr>
    <p:cSldViewPr snapToGrid="0">
      <p:cViewPr varScale="1">
        <p:scale>
          <a:sx n="82" d="100"/>
          <a:sy n="82" d="100"/>
        </p:scale>
        <p:origin x="496" y="176"/>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reactnative.dev/"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reactnative.dev/docs/0.61/flexbox"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624442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23380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804657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88469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06484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For </a:t>
            </a:r>
            <a:r>
              <a:rPr lang="en-US" dirty="0"/>
              <a:t>stretch</a:t>
            </a:r>
            <a:r>
              <a:rPr lang="en-US" sz="1200" b="0" i="0" u="none" strike="noStrike" cap="none" dirty="0">
                <a:solidFill>
                  <a:schemeClr val="dk1"/>
                </a:solidFill>
                <a:effectLst/>
                <a:latin typeface="Calibri"/>
                <a:ea typeface="Calibri"/>
                <a:cs typeface="Calibri"/>
                <a:sym typeface="Calibri"/>
              </a:rPr>
              <a:t> to have an effect, children must not have a fixed dimension along the secondary axis. In this example, setting </a:t>
            </a:r>
            <a:r>
              <a:rPr lang="en-US" dirty="0" err="1"/>
              <a:t>alignItems</a:t>
            </a:r>
            <a:r>
              <a:rPr lang="en-US" dirty="0"/>
              <a:t>: stretch</a:t>
            </a:r>
            <a:r>
              <a:rPr lang="en-US" sz="1200" b="0" i="0" u="none" strike="noStrike" cap="none" dirty="0">
                <a:solidFill>
                  <a:schemeClr val="dk1"/>
                </a:solidFill>
                <a:effectLst/>
                <a:latin typeface="Calibri"/>
                <a:ea typeface="Calibri"/>
                <a:cs typeface="Calibri"/>
                <a:sym typeface="Calibri"/>
              </a:rPr>
              <a:t> does nothing until the </a:t>
            </a:r>
            <a:r>
              <a:rPr lang="en-US" dirty="0"/>
              <a:t>width: 50</a:t>
            </a:r>
            <a:r>
              <a:rPr lang="en-US" sz="1200" b="0" i="0" u="none" strike="noStrike" cap="none" dirty="0">
                <a:solidFill>
                  <a:schemeClr val="dk1"/>
                </a:solidFill>
                <a:effectLst/>
                <a:latin typeface="Calibri"/>
                <a:ea typeface="Calibri"/>
                <a:cs typeface="Calibri"/>
                <a:sym typeface="Calibri"/>
              </a:rPr>
              <a:t> is removed from the children.</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52369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For </a:t>
            </a:r>
            <a:r>
              <a:rPr lang="en-US" dirty="0"/>
              <a:t>stretch</a:t>
            </a:r>
            <a:r>
              <a:rPr lang="en-US" sz="1200" b="0" i="0" u="none" strike="noStrike" cap="none" dirty="0">
                <a:solidFill>
                  <a:schemeClr val="dk1"/>
                </a:solidFill>
                <a:effectLst/>
                <a:latin typeface="Calibri"/>
                <a:ea typeface="Calibri"/>
                <a:cs typeface="Calibri"/>
                <a:sym typeface="Calibri"/>
              </a:rPr>
              <a:t> to have an effect, children must not have a fixed dimension along the secondary axis. In this example, setting </a:t>
            </a:r>
            <a:r>
              <a:rPr lang="en-US" dirty="0" err="1"/>
              <a:t>alignItems</a:t>
            </a:r>
            <a:r>
              <a:rPr lang="en-US" dirty="0"/>
              <a:t>: stretch</a:t>
            </a:r>
            <a:r>
              <a:rPr lang="en-US" sz="1200" b="0" i="0" u="none" strike="noStrike" cap="none" dirty="0">
                <a:solidFill>
                  <a:schemeClr val="dk1"/>
                </a:solidFill>
                <a:effectLst/>
                <a:latin typeface="Calibri"/>
                <a:ea typeface="Calibri"/>
                <a:cs typeface="Calibri"/>
                <a:sym typeface="Calibri"/>
              </a:rPr>
              <a:t> does nothing until the </a:t>
            </a:r>
            <a:r>
              <a:rPr lang="en-US" dirty="0"/>
              <a:t>width: 50</a:t>
            </a:r>
            <a:r>
              <a:rPr lang="en-US" sz="1200" b="0" i="0" u="none" strike="noStrike" cap="none" dirty="0">
                <a:solidFill>
                  <a:schemeClr val="dk1"/>
                </a:solidFill>
                <a:effectLst/>
                <a:latin typeface="Calibri"/>
                <a:ea typeface="Calibri"/>
                <a:cs typeface="Calibri"/>
                <a:sym typeface="Calibri"/>
              </a:rPr>
              <a:t> is removed from the children.</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409948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88699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42708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42704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82528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26</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16064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https://reactnative.dev/docs/0.61/flexbox</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81533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65599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21375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28301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3238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077521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8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reactnative.dev/docs/layout-props#justifycontent"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reactnative.dev/docs/layout-props#alignitem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reactnative.dev/docs/layout-props#alignself"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reactnative.dev/docs/layout-props#flex"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reactnative.dev/docs/layout-props#flexdire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8FA714-EC97-454E-B94E-846A1CD9EC7F}"/>
              </a:ext>
            </a:extLst>
          </p:cNvPr>
          <p:cNvSpPr>
            <a:spLocks noGrp="1"/>
          </p:cNvSpPr>
          <p:nvPr>
            <p:ph type="title"/>
          </p:nvPr>
        </p:nvSpPr>
        <p:spPr/>
        <p:txBody>
          <a:bodyPr/>
          <a:lstStyle/>
          <a:p>
            <a:r>
              <a:rPr lang="en-US" dirty="0"/>
              <a:t>Exercise</a:t>
            </a:r>
            <a:endParaRPr lang="en-VN" dirty="0"/>
          </a:p>
        </p:txBody>
      </p:sp>
      <p:sp>
        <p:nvSpPr>
          <p:cNvPr id="2" name="Slide Number Placeholder 1">
            <a:extLst>
              <a:ext uri="{FF2B5EF4-FFF2-40B4-BE49-F238E27FC236}">
                <a16:creationId xmlns:a16="http://schemas.microsoft.com/office/drawing/2014/main" id="{ECF14192-33D8-A94A-80FD-556BEF78AF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TextBox 2">
            <a:extLst>
              <a:ext uri="{FF2B5EF4-FFF2-40B4-BE49-F238E27FC236}">
                <a16:creationId xmlns:a16="http://schemas.microsoft.com/office/drawing/2014/main" id="{C3D2E32F-FF60-3442-BBC0-194A5F87D471}"/>
              </a:ext>
            </a:extLst>
          </p:cNvPr>
          <p:cNvSpPr txBox="1"/>
          <p:nvPr/>
        </p:nvSpPr>
        <p:spPr>
          <a:xfrm>
            <a:off x="2247254" y="2045776"/>
            <a:ext cx="6586779" cy="400110"/>
          </a:xfrm>
          <a:prstGeom prst="rect">
            <a:avLst/>
          </a:prstGeom>
          <a:noFill/>
        </p:spPr>
        <p:txBody>
          <a:bodyPr wrap="square" rtlCol="0">
            <a:spAutoFit/>
          </a:bodyPr>
          <a:lstStyle/>
          <a:p>
            <a:r>
              <a:rPr lang="en-US" sz="2000" dirty="0"/>
              <a:t>Run the snipers code above on your simulator</a:t>
            </a:r>
            <a:endParaRPr lang="en-VN" sz="2000" dirty="0"/>
          </a:p>
        </p:txBody>
      </p:sp>
    </p:spTree>
    <p:extLst>
      <p:ext uri="{BB962C8B-B14F-4D97-AF65-F5344CB8AC3E}">
        <p14:creationId xmlns:p14="http://schemas.microsoft.com/office/powerpoint/2010/main" val="8899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FA0B64A-B65B-1D40-A91F-FDA4189DF00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3" name="TextBox 2">
            <a:extLst>
              <a:ext uri="{FF2B5EF4-FFF2-40B4-BE49-F238E27FC236}">
                <a16:creationId xmlns:a16="http://schemas.microsoft.com/office/drawing/2014/main" id="{25732CB0-F479-A74A-B447-68E23A03C122}"/>
              </a:ext>
            </a:extLst>
          </p:cNvPr>
          <p:cNvSpPr txBox="1"/>
          <p:nvPr/>
        </p:nvSpPr>
        <p:spPr>
          <a:xfrm>
            <a:off x="491067" y="846667"/>
            <a:ext cx="4707466" cy="400110"/>
          </a:xfrm>
          <a:prstGeom prst="rect">
            <a:avLst/>
          </a:prstGeom>
          <a:noFill/>
        </p:spPr>
        <p:txBody>
          <a:bodyPr wrap="square" rtlCol="0">
            <a:spAutoFit/>
          </a:bodyPr>
          <a:lstStyle/>
          <a:p>
            <a:r>
              <a:rPr lang="en-US" sz="2000" b="1" dirty="0"/>
              <a:t>Layout Direction</a:t>
            </a:r>
          </a:p>
        </p:txBody>
      </p:sp>
      <p:sp>
        <p:nvSpPr>
          <p:cNvPr id="4" name="TextBox 3">
            <a:extLst>
              <a:ext uri="{FF2B5EF4-FFF2-40B4-BE49-F238E27FC236}">
                <a16:creationId xmlns:a16="http://schemas.microsoft.com/office/drawing/2014/main" id="{875A7C77-1DF9-D24C-9CC0-A035F979C618}"/>
              </a:ext>
            </a:extLst>
          </p:cNvPr>
          <p:cNvSpPr txBox="1"/>
          <p:nvPr/>
        </p:nvSpPr>
        <p:spPr>
          <a:xfrm>
            <a:off x="711199" y="1769362"/>
            <a:ext cx="10295467" cy="3323987"/>
          </a:xfrm>
          <a:prstGeom prst="rect">
            <a:avLst/>
          </a:prstGeom>
          <a:noFill/>
        </p:spPr>
        <p:txBody>
          <a:bodyPr wrap="square" rtlCol="0">
            <a:spAutoFit/>
          </a:bodyPr>
          <a:lstStyle/>
          <a:p>
            <a:pPr fontAlgn="base">
              <a:spcBef>
                <a:spcPts val="600"/>
              </a:spcBef>
              <a:spcAft>
                <a:spcPts val="600"/>
              </a:spcAft>
            </a:pPr>
            <a:r>
              <a:rPr lang="en-US" sz="2000" dirty="0"/>
              <a:t>Layout direction specifies the direction in which children and text in a hierarchy should be laid out. Layout direction also affects what edge start and end refer to. By default React Native lays out with LTR layout direction. In this mode start refers to left and end refers to right.</a:t>
            </a:r>
          </a:p>
          <a:p>
            <a:pPr marL="285750" indent="-285750" fontAlgn="base">
              <a:spcBef>
                <a:spcPts val="600"/>
              </a:spcBef>
              <a:spcAft>
                <a:spcPts val="600"/>
              </a:spcAft>
              <a:buFont typeface="Arial" panose="020B0604020202020204" pitchFamily="34" charset="0"/>
              <a:buChar char="•"/>
            </a:pPr>
            <a:r>
              <a:rPr lang="en-US" sz="2000" dirty="0"/>
              <a:t>LTR (</a:t>
            </a:r>
            <a:r>
              <a:rPr lang="en-US" sz="2000" b="1" dirty="0"/>
              <a:t>default value</a:t>
            </a:r>
            <a:r>
              <a:rPr lang="en-US" sz="2000" dirty="0"/>
              <a:t>) Text and children are laid out from left to right. Margin and padding applied the start of an element are applied on the left side.</a:t>
            </a:r>
          </a:p>
          <a:p>
            <a:pPr marL="285750" indent="-285750" fontAlgn="base">
              <a:spcBef>
                <a:spcPts val="600"/>
              </a:spcBef>
              <a:spcAft>
                <a:spcPts val="600"/>
              </a:spcAft>
              <a:buFont typeface="Arial" panose="020B0604020202020204" pitchFamily="34" charset="0"/>
              <a:buChar char="•"/>
            </a:pPr>
            <a:r>
              <a:rPr lang="en-US" sz="2000" dirty="0"/>
              <a:t>RTL Text and children are laid out from right to left. Margin and padding applied the start of an element are applied on the right side.</a:t>
            </a:r>
          </a:p>
          <a:p>
            <a:pPr>
              <a:spcBef>
                <a:spcPts val="600"/>
              </a:spcBef>
              <a:spcAft>
                <a:spcPts val="600"/>
              </a:spcAft>
            </a:pPr>
            <a:endParaRPr lang="en-VN" sz="2000" dirty="0"/>
          </a:p>
        </p:txBody>
      </p:sp>
    </p:spTree>
    <p:extLst>
      <p:ext uri="{BB962C8B-B14F-4D97-AF65-F5344CB8AC3E}">
        <p14:creationId xmlns:p14="http://schemas.microsoft.com/office/powerpoint/2010/main" val="3035849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79BE3CF-C27F-574F-82D4-94A922E34C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TextBox 2">
            <a:extLst>
              <a:ext uri="{FF2B5EF4-FFF2-40B4-BE49-F238E27FC236}">
                <a16:creationId xmlns:a16="http://schemas.microsoft.com/office/drawing/2014/main" id="{BE18BADC-F9D3-5A41-BD8B-C8BA6387564B}"/>
              </a:ext>
            </a:extLst>
          </p:cNvPr>
          <p:cNvSpPr txBox="1"/>
          <p:nvPr/>
        </p:nvSpPr>
        <p:spPr>
          <a:xfrm>
            <a:off x="491067" y="660399"/>
            <a:ext cx="2946400" cy="400110"/>
          </a:xfrm>
          <a:prstGeom prst="rect">
            <a:avLst/>
          </a:prstGeom>
          <a:noFill/>
        </p:spPr>
        <p:txBody>
          <a:bodyPr wrap="square" rtlCol="0">
            <a:spAutoFit/>
          </a:bodyPr>
          <a:lstStyle/>
          <a:p>
            <a:r>
              <a:rPr lang="en-US" sz="2000" b="1" dirty="0"/>
              <a:t>Justify Content</a:t>
            </a:r>
          </a:p>
        </p:txBody>
      </p:sp>
      <p:sp>
        <p:nvSpPr>
          <p:cNvPr id="4" name="TextBox 3">
            <a:extLst>
              <a:ext uri="{FF2B5EF4-FFF2-40B4-BE49-F238E27FC236}">
                <a16:creationId xmlns:a16="http://schemas.microsoft.com/office/drawing/2014/main" id="{4C9748A3-0FB0-014A-957D-2BE5E03DEC80}"/>
              </a:ext>
            </a:extLst>
          </p:cNvPr>
          <p:cNvSpPr txBox="1"/>
          <p:nvPr/>
        </p:nvSpPr>
        <p:spPr>
          <a:xfrm>
            <a:off x="838200" y="1841163"/>
            <a:ext cx="10515600" cy="2708434"/>
          </a:xfrm>
          <a:prstGeom prst="rect">
            <a:avLst/>
          </a:prstGeom>
          <a:noFill/>
        </p:spPr>
        <p:txBody>
          <a:bodyPr wrap="square" rtlCol="0">
            <a:spAutoFit/>
          </a:bodyPr>
          <a:lstStyle/>
          <a:p>
            <a:pPr fontAlgn="base">
              <a:spcBef>
                <a:spcPts val="600"/>
              </a:spcBef>
              <a:spcAft>
                <a:spcPts val="600"/>
              </a:spcAft>
            </a:pPr>
            <a:r>
              <a:rPr lang="en-US" sz="2000" dirty="0">
                <a:hlinkClick r:id="rId3"/>
              </a:rPr>
              <a:t>justifyContent</a:t>
            </a:r>
            <a:r>
              <a:rPr lang="en-US" sz="2000" dirty="0"/>
              <a:t> describes how to align children within the main axis of their container. For example, you can use this property to center a child horizontally within a container with </a:t>
            </a:r>
            <a:r>
              <a:rPr lang="en-US" sz="2000" dirty="0" err="1"/>
              <a:t>flexDirection</a:t>
            </a:r>
            <a:r>
              <a:rPr lang="en-US" sz="2000" dirty="0"/>
              <a:t> set to row or vertically within a container with </a:t>
            </a:r>
            <a:r>
              <a:rPr lang="en-US" sz="2000" dirty="0" err="1"/>
              <a:t>flexDirection</a:t>
            </a:r>
            <a:r>
              <a:rPr lang="en-US" sz="2000" dirty="0"/>
              <a:t> set to column.</a:t>
            </a:r>
          </a:p>
          <a:p>
            <a:pPr marL="285750" indent="-285750" fontAlgn="base">
              <a:spcBef>
                <a:spcPts val="600"/>
              </a:spcBef>
              <a:spcAft>
                <a:spcPts val="600"/>
              </a:spcAft>
              <a:buFont typeface="Arial" panose="020B0604020202020204" pitchFamily="34" charset="0"/>
              <a:buChar char="•"/>
            </a:pPr>
            <a:r>
              <a:rPr lang="en-US" sz="2000" b="1" dirty="0"/>
              <a:t>flex-star</a:t>
            </a:r>
            <a:r>
              <a:rPr lang="en-US" sz="2000" dirty="0"/>
              <a:t>t(</a:t>
            </a:r>
            <a:r>
              <a:rPr lang="en-US" sz="2000" b="1" dirty="0"/>
              <a:t>default value</a:t>
            </a:r>
            <a:r>
              <a:rPr lang="en-US" sz="2000" dirty="0"/>
              <a:t>) Align children of a container to the start of the container's main axis.</a:t>
            </a:r>
          </a:p>
          <a:p>
            <a:pPr marL="285750" indent="-285750" fontAlgn="base">
              <a:spcBef>
                <a:spcPts val="600"/>
              </a:spcBef>
              <a:spcAft>
                <a:spcPts val="600"/>
              </a:spcAft>
              <a:buFont typeface="Arial" panose="020B0604020202020204" pitchFamily="34" charset="0"/>
              <a:buChar char="•"/>
            </a:pPr>
            <a:r>
              <a:rPr lang="en-US" sz="2000" b="1" dirty="0"/>
              <a:t>flex-end</a:t>
            </a:r>
            <a:r>
              <a:rPr lang="en-US" sz="2000" dirty="0"/>
              <a:t> Align children of a container to the end of the container's main axis.</a:t>
            </a:r>
          </a:p>
          <a:p>
            <a:pPr marL="285750" indent="-285750" fontAlgn="base">
              <a:spcBef>
                <a:spcPts val="600"/>
              </a:spcBef>
              <a:spcAft>
                <a:spcPts val="600"/>
              </a:spcAft>
              <a:buFont typeface="Arial" panose="020B0604020202020204" pitchFamily="34" charset="0"/>
              <a:buChar char="•"/>
            </a:pPr>
            <a:r>
              <a:rPr lang="en-US" sz="2000" b="1" dirty="0"/>
              <a:t>center</a:t>
            </a:r>
            <a:r>
              <a:rPr lang="en-US" sz="2000" dirty="0"/>
              <a:t> Align children of a container in the center of the container's main axis.</a:t>
            </a:r>
          </a:p>
        </p:txBody>
      </p:sp>
    </p:spTree>
    <p:extLst>
      <p:ext uri="{BB962C8B-B14F-4D97-AF65-F5344CB8AC3E}">
        <p14:creationId xmlns:p14="http://schemas.microsoft.com/office/powerpoint/2010/main" val="1911798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79BE3CF-C27F-574F-82D4-94A922E34C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TextBox 3">
            <a:extLst>
              <a:ext uri="{FF2B5EF4-FFF2-40B4-BE49-F238E27FC236}">
                <a16:creationId xmlns:a16="http://schemas.microsoft.com/office/drawing/2014/main" id="{4C9748A3-0FB0-014A-957D-2BE5E03DEC80}"/>
              </a:ext>
            </a:extLst>
          </p:cNvPr>
          <p:cNvSpPr txBox="1"/>
          <p:nvPr/>
        </p:nvSpPr>
        <p:spPr>
          <a:xfrm>
            <a:off x="838200" y="1779169"/>
            <a:ext cx="10515600" cy="3170099"/>
          </a:xfrm>
          <a:prstGeom prst="rect">
            <a:avLst/>
          </a:prstGeom>
          <a:noFill/>
        </p:spPr>
        <p:txBody>
          <a:bodyPr wrap="square" rtlCol="0">
            <a:spAutoFit/>
          </a:bodyPr>
          <a:lstStyle/>
          <a:p>
            <a:pPr marL="285750" indent="-285750" fontAlgn="base">
              <a:spcBef>
                <a:spcPts val="600"/>
              </a:spcBef>
              <a:spcAft>
                <a:spcPts val="600"/>
              </a:spcAft>
              <a:buFont typeface="Arial" panose="020B0604020202020204" pitchFamily="34" charset="0"/>
              <a:buChar char="•"/>
            </a:pPr>
            <a:r>
              <a:rPr lang="en-US" sz="2000" b="1" dirty="0"/>
              <a:t>space-between</a:t>
            </a:r>
            <a:r>
              <a:rPr lang="en-US" sz="2000" dirty="0"/>
              <a:t> Evenly space of children across the container's main axis, distributing remaining space between the children.</a:t>
            </a:r>
          </a:p>
          <a:p>
            <a:pPr marL="285750" indent="-285750" fontAlgn="base">
              <a:spcBef>
                <a:spcPts val="600"/>
              </a:spcBef>
              <a:spcAft>
                <a:spcPts val="600"/>
              </a:spcAft>
              <a:buFont typeface="Arial" panose="020B0604020202020204" pitchFamily="34" charset="0"/>
              <a:buChar char="•"/>
            </a:pPr>
            <a:r>
              <a:rPr lang="en-US" sz="2000" b="1" dirty="0"/>
              <a:t>space-around</a:t>
            </a:r>
            <a:r>
              <a:rPr lang="en-US" sz="2000" dirty="0"/>
              <a:t> Evenly space of children across the container's main axis, distributing remaining space around the children. Compared to space-between using space-around will result in space being distributed to the beginning of the first child and end of the last child.</a:t>
            </a:r>
          </a:p>
          <a:p>
            <a:pPr marL="285750" indent="-285750" fontAlgn="base">
              <a:spcBef>
                <a:spcPts val="600"/>
              </a:spcBef>
              <a:spcAft>
                <a:spcPts val="600"/>
              </a:spcAft>
              <a:buFont typeface="Arial" panose="020B0604020202020204" pitchFamily="34" charset="0"/>
              <a:buChar char="•"/>
            </a:pPr>
            <a:r>
              <a:rPr lang="en-US" sz="2000" b="1" dirty="0"/>
              <a:t>space-evenly</a:t>
            </a:r>
            <a:r>
              <a:rPr lang="en-US" sz="2000" dirty="0"/>
              <a:t> Evenly distributed within the alignment container along the main axis. The spacing between each pair of adjacent items, the main-start edge and the first item, and the main-end edge and the last item, are all exactly the same.</a:t>
            </a:r>
          </a:p>
        </p:txBody>
      </p:sp>
    </p:spTree>
    <p:extLst>
      <p:ext uri="{BB962C8B-B14F-4D97-AF65-F5344CB8AC3E}">
        <p14:creationId xmlns:p14="http://schemas.microsoft.com/office/powerpoint/2010/main" val="42184913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8FA9CF-AC64-954C-A17E-96E54906156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Rectangle 2">
            <a:extLst>
              <a:ext uri="{FF2B5EF4-FFF2-40B4-BE49-F238E27FC236}">
                <a16:creationId xmlns:a16="http://schemas.microsoft.com/office/drawing/2014/main" id="{DAE4928A-99BE-214F-9DF5-11FB9ED7CA04}"/>
              </a:ext>
            </a:extLst>
          </p:cNvPr>
          <p:cNvSpPr/>
          <p:nvPr/>
        </p:nvSpPr>
        <p:spPr>
          <a:xfrm>
            <a:off x="406400" y="1569516"/>
            <a:ext cx="6637867" cy="3749744"/>
          </a:xfrm>
          <a:prstGeom prst="rect">
            <a:avLst/>
          </a:prstGeom>
        </p:spPr>
        <p:txBody>
          <a:bodyPr wrap="square">
            <a:spAutoFit/>
          </a:bodyPr>
          <a:lstStyle/>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export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default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class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JustifyContentBasics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extends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return</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i="1" dirty="0">
                <a:solidFill>
                  <a:srgbClr val="ABB0B6"/>
                </a:solidFill>
                <a:latin typeface="var(--font-monospace)"/>
                <a:ea typeface="Times New Roman" panose="02020603050405020304" pitchFamily="18" charset="0"/>
                <a:cs typeface="Times New Roman" panose="02020603050405020304" pitchFamily="18" charset="0"/>
              </a:rPr>
              <a:t>// Try setting `justifyContent` to `center`.</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i="1" dirty="0">
                <a:solidFill>
                  <a:srgbClr val="ABB0B6"/>
                </a:solidFill>
                <a:latin typeface="var(--font-monospace)"/>
                <a:ea typeface="Times New Roman" panose="02020603050405020304" pitchFamily="18" charset="0"/>
                <a:cs typeface="Times New Roman" panose="02020603050405020304" pitchFamily="18" charset="0"/>
              </a:rPr>
              <a:t>// Try setting `flexDirection` to `row`.</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flex: </a:t>
            </a:r>
            <a:r>
              <a:rPr lang="en-VN" sz="1600" dirty="0">
                <a:solidFill>
                  <a:srgbClr val="F08C36"/>
                </a:solidFill>
                <a:latin typeface="var(--font-monospace)"/>
                <a:ea typeface="Times New Roman" panose="02020603050405020304" pitchFamily="18" charset="0"/>
                <a:cs typeface="Times New Roman" panose="02020603050405020304" pitchFamily="18" charset="0"/>
              </a:rPr>
              <a:t>1</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flexDirection: </a:t>
            </a:r>
            <a:r>
              <a:rPr lang="en-VN" sz="1600" dirty="0">
                <a:solidFill>
                  <a:srgbClr val="86B300"/>
                </a:solidFill>
                <a:latin typeface="var(--font-monospace)"/>
                <a:ea typeface="Times New Roman" panose="02020603050405020304" pitchFamily="18" charset="0"/>
                <a:cs typeface="Times New Roman" panose="02020603050405020304" pitchFamily="18" charset="0"/>
              </a:rPr>
              <a:t>'column'</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justifyContent: </a:t>
            </a:r>
            <a:r>
              <a:rPr lang="en-VN" sz="1600" dirty="0">
                <a:solidFill>
                  <a:srgbClr val="86B300"/>
                </a:solidFill>
                <a:latin typeface="var(--font-monospace)"/>
                <a:ea typeface="Times New Roman" panose="02020603050405020304" pitchFamily="18" charset="0"/>
                <a:cs typeface="Times New Roman" panose="02020603050405020304" pitchFamily="18" charset="0"/>
              </a:rPr>
              <a:t>'space-between'</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'powderblue'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'skyblue'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'steelblue'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r>
              <a:rPr lang="en-VN" sz="1600" dirty="0">
                <a:solidFill>
                  <a:srgbClr val="5C6773"/>
                </a:solidFill>
                <a:latin typeface="var(--font-monospace)"/>
                <a:ea typeface="Times New Roman" panose="02020603050405020304" pitchFamily="18" charset="0"/>
                <a:cs typeface="Times New Roman" panose="02020603050405020304" pitchFamily="18" charset="0"/>
              </a:rPr>
              <a:t>};</a:t>
            </a:r>
            <a:r>
              <a:rPr lang="en-VN" sz="1600" dirty="0"/>
              <a:t> </a:t>
            </a:r>
          </a:p>
        </p:txBody>
      </p:sp>
      <p:pic>
        <p:nvPicPr>
          <p:cNvPr id="4" name="Picture 3">
            <a:extLst>
              <a:ext uri="{FF2B5EF4-FFF2-40B4-BE49-F238E27FC236}">
                <a16:creationId xmlns:a16="http://schemas.microsoft.com/office/drawing/2014/main" id="{1ABB5D81-318F-DD4F-8720-D5545260F233}"/>
              </a:ext>
            </a:extLst>
          </p:cNvPr>
          <p:cNvPicPr>
            <a:picLocks noChangeAspect="1"/>
          </p:cNvPicPr>
          <p:nvPr/>
        </p:nvPicPr>
        <p:blipFill>
          <a:blip r:embed="rId3"/>
          <a:stretch>
            <a:fillRect/>
          </a:stretch>
        </p:blipFill>
        <p:spPr>
          <a:xfrm>
            <a:off x="7010398" y="609600"/>
            <a:ext cx="3403600" cy="5638800"/>
          </a:xfrm>
          <a:prstGeom prst="rect">
            <a:avLst/>
          </a:prstGeom>
          <a:ln>
            <a:solidFill>
              <a:schemeClr val="bg1">
                <a:lumMod val="85000"/>
              </a:schemeClr>
            </a:solidFill>
          </a:ln>
        </p:spPr>
      </p:pic>
    </p:spTree>
    <p:extLst>
      <p:ext uri="{BB962C8B-B14F-4D97-AF65-F5344CB8AC3E}">
        <p14:creationId xmlns:p14="http://schemas.microsoft.com/office/powerpoint/2010/main" val="326637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E1AE52-639C-9D49-AE5F-0321F136F94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pic>
        <p:nvPicPr>
          <p:cNvPr id="3" name="Picture 2">
            <a:extLst>
              <a:ext uri="{FF2B5EF4-FFF2-40B4-BE49-F238E27FC236}">
                <a16:creationId xmlns:a16="http://schemas.microsoft.com/office/drawing/2014/main" id="{54E0FB47-2F51-FB4B-8C08-8570889EB3A7}"/>
              </a:ext>
            </a:extLst>
          </p:cNvPr>
          <p:cNvPicPr>
            <a:picLocks noChangeAspect="1"/>
          </p:cNvPicPr>
          <p:nvPr/>
        </p:nvPicPr>
        <p:blipFill>
          <a:blip r:embed="rId2"/>
          <a:stretch>
            <a:fillRect/>
          </a:stretch>
        </p:blipFill>
        <p:spPr>
          <a:xfrm>
            <a:off x="397374" y="1040809"/>
            <a:ext cx="2990367" cy="5258921"/>
          </a:xfrm>
          <a:prstGeom prst="rect">
            <a:avLst/>
          </a:prstGeom>
        </p:spPr>
      </p:pic>
      <p:pic>
        <p:nvPicPr>
          <p:cNvPr id="4" name="Picture 3">
            <a:extLst>
              <a:ext uri="{FF2B5EF4-FFF2-40B4-BE49-F238E27FC236}">
                <a16:creationId xmlns:a16="http://schemas.microsoft.com/office/drawing/2014/main" id="{11E014FE-891C-8C40-9D94-CF7FC7E91319}"/>
              </a:ext>
            </a:extLst>
          </p:cNvPr>
          <p:cNvPicPr>
            <a:picLocks noChangeAspect="1"/>
          </p:cNvPicPr>
          <p:nvPr/>
        </p:nvPicPr>
        <p:blipFill>
          <a:blip r:embed="rId3"/>
          <a:stretch>
            <a:fillRect/>
          </a:stretch>
        </p:blipFill>
        <p:spPr>
          <a:xfrm>
            <a:off x="3815219" y="1040809"/>
            <a:ext cx="2961334" cy="5258921"/>
          </a:xfrm>
          <a:prstGeom prst="rect">
            <a:avLst/>
          </a:prstGeom>
        </p:spPr>
      </p:pic>
      <p:pic>
        <p:nvPicPr>
          <p:cNvPr id="5" name="Picture 4">
            <a:extLst>
              <a:ext uri="{FF2B5EF4-FFF2-40B4-BE49-F238E27FC236}">
                <a16:creationId xmlns:a16="http://schemas.microsoft.com/office/drawing/2014/main" id="{3C64AE5E-86B6-6842-865A-36BBAEAEB55B}"/>
              </a:ext>
            </a:extLst>
          </p:cNvPr>
          <p:cNvPicPr>
            <a:picLocks noChangeAspect="1"/>
          </p:cNvPicPr>
          <p:nvPr/>
        </p:nvPicPr>
        <p:blipFill>
          <a:blip r:embed="rId4"/>
          <a:stretch>
            <a:fillRect/>
          </a:stretch>
        </p:blipFill>
        <p:spPr>
          <a:xfrm>
            <a:off x="7346197" y="1040809"/>
            <a:ext cx="2950126" cy="5258921"/>
          </a:xfrm>
          <a:prstGeom prst="rect">
            <a:avLst/>
          </a:prstGeom>
        </p:spPr>
      </p:pic>
    </p:spTree>
    <p:extLst>
      <p:ext uri="{BB962C8B-B14F-4D97-AF65-F5344CB8AC3E}">
        <p14:creationId xmlns:p14="http://schemas.microsoft.com/office/powerpoint/2010/main" val="3965442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AA49DF-4E30-C94A-9EF1-02DF53532D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pic>
        <p:nvPicPr>
          <p:cNvPr id="3" name="Picture 2">
            <a:extLst>
              <a:ext uri="{FF2B5EF4-FFF2-40B4-BE49-F238E27FC236}">
                <a16:creationId xmlns:a16="http://schemas.microsoft.com/office/drawing/2014/main" id="{554E372D-D4DD-774F-9682-C8C3CA220D74}"/>
              </a:ext>
            </a:extLst>
          </p:cNvPr>
          <p:cNvPicPr>
            <a:picLocks noChangeAspect="1"/>
          </p:cNvPicPr>
          <p:nvPr/>
        </p:nvPicPr>
        <p:blipFill>
          <a:blip r:embed="rId2"/>
          <a:stretch>
            <a:fillRect/>
          </a:stretch>
        </p:blipFill>
        <p:spPr>
          <a:xfrm>
            <a:off x="1726096" y="864100"/>
            <a:ext cx="3073521" cy="5478886"/>
          </a:xfrm>
          <a:prstGeom prst="rect">
            <a:avLst/>
          </a:prstGeom>
        </p:spPr>
      </p:pic>
      <p:pic>
        <p:nvPicPr>
          <p:cNvPr id="4" name="Picture 3">
            <a:extLst>
              <a:ext uri="{FF2B5EF4-FFF2-40B4-BE49-F238E27FC236}">
                <a16:creationId xmlns:a16="http://schemas.microsoft.com/office/drawing/2014/main" id="{A48CFD77-9D3C-084E-BB9B-DA19C0D8720E}"/>
              </a:ext>
            </a:extLst>
          </p:cNvPr>
          <p:cNvPicPr>
            <a:picLocks noChangeAspect="1"/>
          </p:cNvPicPr>
          <p:nvPr/>
        </p:nvPicPr>
        <p:blipFill>
          <a:blip r:embed="rId3"/>
          <a:stretch>
            <a:fillRect/>
          </a:stretch>
        </p:blipFill>
        <p:spPr>
          <a:xfrm>
            <a:off x="5236575" y="877464"/>
            <a:ext cx="3073521" cy="5452159"/>
          </a:xfrm>
          <a:prstGeom prst="rect">
            <a:avLst/>
          </a:prstGeom>
        </p:spPr>
      </p:pic>
    </p:spTree>
    <p:extLst>
      <p:ext uri="{BB962C8B-B14F-4D97-AF65-F5344CB8AC3E}">
        <p14:creationId xmlns:p14="http://schemas.microsoft.com/office/powerpoint/2010/main" val="25399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8FA714-EC97-454E-B94E-846A1CD9EC7F}"/>
              </a:ext>
            </a:extLst>
          </p:cNvPr>
          <p:cNvSpPr>
            <a:spLocks noGrp="1"/>
          </p:cNvSpPr>
          <p:nvPr>
            <p:ph type="title"/>
          </p:nvPr>
        </p:nvSpPr>
        <p:spPr/>
        <p:txBody>
          <a:bodyPr/>
          <a:lstStyle/>
          <a:p>
            <a:r>
              <a:rPr lang="en-US" dirty="0"/>
              <a:t>Exercise</a:t>
            </a:r>
            <a:endParaRPr lang="en-VN" dirty="0"/>
          </a:p>
        </p:txBody>
      </p:sp>
      <p:sp>
        <p:nvSpPr>
          <p:cNvPr id="2" name="Slide Number Placeholder 1">
            <a:extLst>
              <a:ext uri="{FF2B5EF4-FFF2-40B4-BE49-F238E27FC236}">
                <a16:creationId xmlns:a16="http://schemas.microsoft.com/office/drawing/2014/main" id="{ECF14192-33D8-A94A-80FD-556BEF78AF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TextBox 2">
            <a:extLst>
              <a:ext uri="{FF2B5EF4-FFF2-40B4-BE49-F238E27FC236}">
                <a16:creationId xmlns:a16="http://schemas.microsoft.com/office/drawing/2014/main" id="{C3D2E32F-FF60-3442-BBC0-194A5F87D471}"/>
              </a:ext>
            </a:extLst>
          </p:cNvPr>
          <p:cNvSpPr txBox="1"/>
          <p:nvPr/>
        </p:nvSpPr>
        <p:spPr>
          <a:xfrm>
            <a:off x="2247254" y="2045776"/>
            <a:ext cx="6586779" cy="400110"/>
          </a:xfrm>
          <a:prstGeom prst="rect">
            <a:avLst/>
          </a:prstGeom>
          <a:noFill/>
        </p:spPr>
        <p:txBody>
          <a:bodyPr wrap="square" rtlCol="0">
            <a:spAutoFit/>
          </a:bodyPr>
          <a:lstStyle/>
          <a:p>
            <a:r>
              <a:rPr lang="en-US" sz="2000" dirty="0"/>
              <a:t>Run the snipers code above on your simulator</a:t>
            </a:r>
            <a:endParaRPr lang="en-VN" sz="2000" dirty="0"/>
          </a:p>
        </p:txBody>
      </p:sp>
    </p:spTree>
    <p:extLst>
      <p:ext uri="{BB962C8B-B14F-4D97-AF65-F5344CB8AC3E}">
        <p14:creationId xmlns:p14="http://schemas.microsoft.com/office/powerpoint/2010/main" val="1062115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4EB3AC-D743-014D-B143-D77B7A81CA3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TextBox 2">
            <a:extLst>
              <a:ext uri="{FF2B5EF4-FFF2-40B4-BE49-F238E27FC236}">
                <a16:creationId xmlns:a16="http://schemas.microsoft.com/office/drawing/2014/main" id="{53E493CB-491A-7748-B2BF-F7CD413D33C4}"/>
              </a:ext>
            </a:extLst>
          </p:cNvPr>
          <p:cNvSpPr txBox="1"/>
          <p:nvPr/>
        </p:nvSpPr>
        <p:spPr>
          <a:xfrm>
            <a:off x="457200" y="778933"/>
            <a:ext cx="2455333" cy="400110"/>
          </a:xfrm>
          <a:prstGeom prst="rect">
            <a:avLst/>
          </a:prstGeom>
          <a:noFill/>
        </p:spPr>
        <p:txBody>
          <a:bodyPr wrap="square" rtlCol="0">
            <a:spAutoFit/>
          </a:bodyPr>
          <a:lstStyle/>
          <a:p>
            <a:r>
              <a:rPr lang="en-US" sz="2000" b="1" dirty="0"/>
              <a:t>Align Items</a:t>
            </a:r>
          </a:p>
        </p:txBody>
      </p:sp>
      <p:sp>
        <p:nvSpPr>
          <p:cNvPr id="4" name="TextBox 3">
            <a:extLst>
              <a:ext uri="{FF2B5EF4-FFF2-40B4-BE49-F238E27FC236}">
                <a16:creationId xmlns:a16="http://schemas.microsoft.com/office/drawing/2014/main" id="{6F99E7CB-33EB-8E4D-A73A-3B6F6211E436}"/>
              </a:ext>
            </a:extLst>
          </p:cNvPr>
          <p:cNvSpPr txBox="1"/>
          <p:nvPr/>
        </p:nvSpPr>
        <p:spPr>
          <a:xfrm>
            <a:off x="677334" y="1608667"/>
            <a:ext cx="10676466" cy="3354765"/>
          </a:xfrm>
          <a:prstGeom prst="rect">
            <a:avLst/>
          </a:prstGeom>
          <a:noFill/>
        </p:spPr>
        <p:txBody>
          <a:bodyPr wrap="square" rtlCol="0">
            <a:spAutoFit/>
          </a:bodyPr>
          <a:lstStyle/>
          <a:p>
            <a:pPr fontAlgn="base">
              <a:spcBef>
                <a:spcPts val="600"/>
              </a:spcBef>
              <a:spcAft>
                <a:spcPts val="600"/>
              </a:spcAft>
            </a:pPr>
            <a:r>
              <a:rPr lang="en-US" sz="1800" dirty="0">
                <a:hlinkClick r:id="rId3"/>
              </a:rPr>
              <a:t>alignItems</a:t>
            </a:r>
            <a:r>
              <a:rPr lang="en-US" sz="1800" dirty="0"/>
              <a:t> describes how to align children along the cross axis of their container. Align items is very similar to </a:t>
            </a:r>
            <a:r>
              <a:rPr lang="en-US" sz="1800" dirty="0" err="1"/>
              <a:t>justifyContent</a:t>
            </a:r>
            <a:r>
              <a:rPr lang="en-US" sz="1800" dirty="0"/>
              <a:t> but instead of applying to the main axis, </a:t>
            </a:r>
            <a:r>
              <a:rPr lang="en-US" sz="1800" dirty="0" err="1"/>
              <a:t>alignItems</a:t>
            </a:r>
            <a:r>
              <a:rPr lang="en-US" sz="1800" dirty="0"/>
              <a:t> applies to the cross axis.</a:t>
            </a:r>
          </a:p>
          <a:p>
            <a:pPr marL="285750" indent="-285750" fontAlgn="base">
              <a:spcBef>
                <a:spcPts val="600"/>
              </a:spcBef>
              <a:spcAft>
                <a:spcPts val="600"/>
              </a:spcAft>
              <a:buFont typeface="Arial" panose="020B0604020202020204" pitchFamily="34" charset="0"/>
              <a:buChar char="•"/>
            </a:pPr>
            <a:r>
              <a:rPr lang="en-US" sz="1800" b="1" dirty="0"/>
              <a:t>stretch</a:t>
            </a:r>
            <a:r>
              <a:rPr lang="en-US" sz="1800" dirty="0"/>
              <a:t> (</a:t>
            </a:r>
            <a:r>
              <a:rPr lang="en-US" sz="1800" b="1" dirty="0"/>
              <a:t>default value</a:t>
            </a:r>
            <a:r>
              <a:rPr lang="en-US" sz="1800" dirty="0"/>
              <a:t>) Stretch children of a container to match the height of the container's cross axis.</a:t>
            </a:r>
          </a:p>
          <a:p>
            <a:pPr marL="285750" indent="-285750" fontAlgn="base">
              <a:spcBef>
                <a:spcPts val="600"/>
              </a:spcBef>
              <a:spcAft>
                <a:spcPts val="600"/>
              </a:spcAft>
              <a:buFont typeface="Arial" panose="020B0604020202020204" pitchFamily="34" charset="0"/>
              <a:buChar char="•"/>
            </a:pPr>
            <a:r>
              <a:rPr lang="en-US" sz="1800" b="1" dirty="0"/>
              <a:t>flex-start</a:t>
            </a:r>
            <a:r>
              <a:rPr lang="en-US" sz="1800" dirty="0"/>
              <a:t> Align children of a container to the start of the container's cross axis.</a:t>
            </a:r>
          </a:p>
          <a:p>
            <a:pPr marL="285750" indent="-285750" fontAlgn="base">
              <a:spcBef>
                <a:spcPts val="600"/>
              </a:spcBef>
              <a:spcAft>
                <a:spcPts val="600"/>
              </a:spcAft>
              <a:buFont typeface="Arial" panose="020B0604020202020204" pitchFamily="34" charset="0"/>
              <a:buChar char="•"/>
            </a:pPr>
            <a:r>
              <a:rPr lang="en-US" sz="1800" b="1" dirty="0"/>
              <a:t>flex-end</a:t>
            </a:r>
            <a:r>
              <a:rPr lang="en-US" sz="1800" dirty="0"/>
              <a:t> Align children of a container to the end of the container's cross axis.</a:t>
            </a:r>
          </a:p>
          <a:p>
            <a:pPr marL="285750" indent="-285750" fontAlgn="base">
              <a:spcBef>
                <a:spcPts val="600"/>
              </a:spcBef>
              <a:spcAft>
                <a:spcPts val="600"/>
              </a:spcAft>
              <a:buFont typeface="Arial" panose="020B0604020202020204" pitchFamily="34" charset="0"/>
              <a:buChar char="•"/>
            </a:pPr>
            <a:r>
              <a:rPr lang="en-US" sz="1800" b="1" dirty="0"/>
              <a:t>center</a:t>
            </a:r>
            <a:r>
              <a:rPr lang="en-US" sz="1800" dirty="0"/>
              <a:t> Align children of a container in the center of the container's cross axis.</a:t>
            </a:r>
          </a:p>
          <a:p>
            <a:pPr marL="285750" indent="-285750" fontAlgn="base">
              <a:spcBef>
                <a:spcPts val="600"/>
              </a:spcBef>
              <a:spcAft>
                <a:spcPts val="600"/>
              </a:spcAft>
              <a:buFont typeface="Arial" panose="020B0604020202020204" pitchFamily="34" charset="0"/>
              <a:buChar char="•"/>
            </a:pPr>
            <a:r>
              <a:rPr lang="en-US" sz="1800" b="1" dirty="0"/>
              <a:t>baseline</a:t>
            </a:r>
            <a:r>
              <a:rPr lang="en-US" sz="1800" dirty="0"/>
              <a:t> Align children of a container along a common baseline. Individual children can be set to be the reference baseline for their parents.</a:t>
            </a:r>
          </a:p>
        </p:txBody>
      </p:sp>
    </p:spTree>
    <p:extLst>
      <p:ext uri="{BB962C8B-B14F-4D97-AF65-F5344CB8AC3E}">
        <p14:creationId xmlns:p14="http://schemas.microsoft.com/office/powerpoint/2010/main" val="30951940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BF3113-1708-024D-AE75-EDECA8C0BE3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4" name="Rectangle 3">
            <a:extLst>
              <a:ext uri="{FF2B5EF4-FFF2-40B4-BE49-F238E27FC236}">
                <a16:creationId xmlns:a16="http://schemas.microsoft.com/office/drawing/2014/main" id="{F1A7EB41-FFB2-784B-B4C8-8DF361BDCFAE}"/>
              </a:ext>
            </a:extLst>
          </p:cNvPr>
          <p:cNvSpPr/>
          <p:nvPr/>
        </p:nvSpPr>
        <p:spPr>
          <a:xfrm>
            <a:off x="1596325" y="1086137"/>
            <a:ext cx="7702658" cy="5452775"/>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AlignItemsBasics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Try setting `alignItems` to 'flex-start'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Try setting `justifyContent` to `flex-end`.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Try setting `flexDirection` to `row`.</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flexDirection: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'column'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justifyContent: </a:t>
            </a:r>
            <a:r>
              <a:rPr lang="en-VN" sz="1800" dirty="0">
                <a:solidFill>
                  <a:srgbClr val="86B300"/>
                </a:solidFill>
                <a:latin typeface="var(--font-monospace)"/>
                <a:ea typeface="Times New Roman" panose="02020603050405020304" pitchFamily="18" charset="0"/>
                <a:cs typeface="Times New Roman" panose="02020603050405020304" pitchFamily="18" charset="0"/>
              </a:rPr>
              <a:t>'center'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alignItems: </a:t>
            </a:r>
            <a:r>
              <a:rPr lang="en-VN" sz="1800" dirty="0">
                <a:solidFill>
                  <a:srgbClr val="86B300"/>
                </a:solidFill>
                <a:latin typeface="var(--font-monospace)"/>
                <a:ea typeface="Times New Roman" panose="02020603050405020304" pitchFamily="18" charset="0"/>
                <a:cs typeface="Times New Roman" panose="02020603050405020304" pitchFamily="18" charset="0"/>
              </a:rPr>
              <a:t>'stretch'</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'powderblue'</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'skyblue'</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100</a:t>
            </a: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'steelblue'</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228396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3F61804-2977-4FAB-BA96-3177ED4C6621}"/>
              </a:ext>
            </a:extLst>
          </p:cNvPr>
          <p:cNvSpPr>
            <a:spLocks noGrp="1"/>
          </p:cNvSpPr>
          <p:nvPr>
            <p:ph type="title"/>
          </p:nvPr>
        </p:nvSpPr>
        <p:spPr>
          <a:xfrm>
            <a:off x="831850" y="1309688"/>
            <a:ext cx="10515600" cy="2852737"/>
          </a:xfrm>
        </p:spPr>
        <p:txBody>
          <a:bodyPr/>
          <a:lstStyle/>
          <a:p>
            <a:r>
              <a:rPr lang="en-VN" dirty="0"/>
              <a:t>The basics</a:t>
            </a:r>
            <a:endParaRPr lang="en-US" dirty="0"/>
          </a:p>
        </p:txBody>
      </p:sp>
      <p:sp>
        <p:nvSpPr>
          <p:cNvPr id="11" name="Text Placeholder 2">
            <a:extLst>
              <a:ext uri="{FF2B5EF4-FFF2-40B4-BE49-F238E27FC236}">
                <a16:creationId xmlns:a16="http://schemas.microsoft.com/office/drawing/2014/main" id="{651CFC84-B795-4ED3-9DDF-8E6861B3593F}"/>
              </a:ext>
            </a:extLst>
          </p:cNvPr>
          <p:cNvSpPr>
            <a:spLocks noGrp="1"/>
          </p:cNvSpPr>
          <p:nvPr>
            <p:ph type="body" idx="1"/>
          </p:nvPr>
        </p:nvSpPr>
        <p:spPr>
          <a:xfrm>
            <a:off x="831850" y="4589463"/>
            <a:ext cx="10515600" cy="1500187"/>
          </a:xfrm>
        </p:spPr>
        <p:txBody>
          <a:bodyPr/>
          <a:lstStyle/>
          <a:p>
            <a:r>
              <a:rPr lang="en-US" dirty="0"/>
              <a:t>- Introduction</a:t>
            </a:r>
          </a:p>
          <a:p>
            <a:r>
              <a:rPr lang="en-US" dirty="0"/>
              <a:t>- Setting up development environment</a:t>
            </a:r>
          </a:p>
          <a:p>
            <a:r>
              <a:rPr lang="en-US" dirty="0"/>
              <a:t>- React Native basics</a:t>
            </a:r>
          </a:p>
        </p:txBody>
      </p:sp>
      <p:sp>
        <p:nvSpPr>
          <p:cNvPr id="4" name="Slide Number Placeholder 3">
            <a:extLst>
              <a:ext uri="{FF2B5EF4-FFF2-40B4-BE49-F238E27FC236}">
                <a16:creationId xmlns:a16="http://schemas.microsoft.com/office/drawing/2014/main" id="{89A293F3-EBB1-9C42-AB71-0887D089833E}"/>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2</a:t>
            </a:fld>
            <a:endParaRPr lang="ja-JP" altLang="en-US"/>
          </a:p>
        </p:txBody>
      </p:sp>
    </p:spTree>
    <p:extLst>
      <p:ext uri="{BB962C8B-B14F-4D97-AF65-F5344CB8AC3E}">
        <p14:creationId xmlns:p14="http://schemas.microsoft.com/office/powerpoint/2010/main" val="1733358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BF3113-1708-024D-AE75-EDECA8C0BE3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pic>
        <p:nvPicPr>
          <p:cNvPr id="5" name="Picture 4">
            <a:extLst>
              <a:ext uri="{FF2B5EF4-FFF2-40B4-BE49-F238E27FC236}">
                <a16:creationId xmlns:a16="http://schemas.microsoft.com/office/drawing/2014/main" id="{8F5B8549-EAC7-6B4D-848B-CED6A39D015F}"/>
              </a:ext>
            </a:extLst>
          </p:cNvPr>
          <p:cNvPicPr>
            <a:picLocks noChangeAspect="1"/>
          </p:cNvPicPr>
          <p:nvPr/>
        </p:nvPicPr>
        <p:blipFill>
          <a:blip r:embed="rId3"/>
          <a:stretch>
            <a:fillRect/>
          </a:stretch>
        </p:blipFill>
        <p:spPr>
          <a:xfrm>
            <a:off x="3409627" y="445674"/>
            <a:ext cx="3692471" cy="6089822"/>
          </a:xfrm>
          <a:prstGeom prst="rect">
            <a:avLst/>
          </a:prstGeom>
          <a:ln>
            <a:solidFill>
              <a:schemeClr val="bg1">
                <a:lumMod val="85000"/>
              </a:schemeClr>
            </a:solidFill>
          </a:ln>
        </p:spPr>
      </p:pic>
    </p:spTree>
    <p:extLst>
      <p:ext uri="{BB962C8B-B14F-4D97-AF65-F5344CB8AC3E}">
        <p14:creationId xmlns:p14="http://schemas.microsoft.com/office/powerpoint/2010/main" val="6457672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A4E0D6-A0EC-DA4E-A398-20BFC3EF2DA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pic>
        <p:nvPicPr>
          <p:cNvPr id="3" name="Picture 2">
            <a:extLst>
              <a:ext uri="{FF2B5EF4-FFF2-40B4-BE49-F238E27FC236}">
                <a16:creationId xmlns:a16="http://schemas.microsoft.com/office/drawing/2014/main" id="{61F54F08-E62A-2745-B354-912B9FB7ACF0}"/>
              </a:ext>
            </a:extLst>
          </p:cNvPr>
          <p:cNvPicPr>
            <a:picLocks noChangeAspect="1"/>
          </p:cNvPicPr>
          <p:nvPr/>
        </p:nvPicPr>
        <p:blipFill>
          <a:blip r:embed="rId3"/>
          <a:stretch>
            <a:fillRect/>
          </a:stretch>
        </p:blipFill>
        <p:spPr>
          <a:xfrm>
            <a:off x="2014779" y="771631"/>
            <a:ext cx="6453610" cy="5314738"/>
          </a:xfrm>
          <a:prstGeom prst="rect">
            <a:avLst/>
          </a:prstGeom>
        </p:spPr>
      </p:pic>
    </p:spTree>
    <p:extLst>
      <p:ext uri="{BB962C8B-B14F-4D97-AF65-F5344CB8AC3E}">
        <p14:creationId xmlns:p14="http://schemas.microsoft.com/office/powerpoint/2010/main" val="29650929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E53F88-4006-B744-A7CB-693D6FB0B48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pic>
        <p:nvPicPr>
          <p:cNvPr id="3" name="Picture 2">
            <a:extLst>
              <a:ext uri="{FF2B5EF4-FFF2-40B4-BE49-F238E27FC236}">
                <a16:creationId xmlns:a16="http://schemas.microsoft.com/office/drawing/2014/main" id="{9B71AF0D-7442-F24E-9299-E22FF06F44F3}"/>
              </a:ext>
            </a:extLst>
          </p:cNvPr>
          <p:cNvPicPr>
            <a:picLocks noChangeAspect="1"/>
          </p:cNvPicPr>
          <p:nvPr/>
        </p:nvPicPr>
        <p:blipFill>
          <a:blip r:embed="rId2"/>
          <a:stretch>
            <a:fillRect/>
          </a:stretch>
        </p:blipFill>
        <p:spPr>
          <a:xfrm>
            <a:off x="2185261" y="958700"/>
            <a:ext cx="6425339" cy="5316925"/>
          </a:xfrm>
          <a:prstGeom prst="rect">
            <a:avLst/>
          </a:prstGeom>
        </p:spPr>
      </p:pic>
    </p:spTree>
    <p:extLst>
      <p:ext uri="{BB962C8B-B14F-4D97-AF65-F5344CB8AC3E}">
        <p14:creationId xmlns:p14="http://schemas.microsoft.com/office/powerpoint/2010/main" val="29121511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8FA714-EC97-454E-B94E-846A1CD9EC7F}"/>
              </a:ext>
            </a:extLst>
          </p:cNvPr>
          <p:cNvSpPr>
            <a:spLocks noGrp="1"/>
          </p:cNvSpPr>
          <p:nvPr>
            <p:ph type="title"/>
          </p:nvPr>
        </p:nvSpPr>
        <p:spPr/>
        <p:txBody>
          <a:bodyPr/>
          <a:lstStyle/>
          <a:p>
            <a:r>
              <a:rPr lang="en-US" dirty="0"/>
              <a:t>Exercise</a:t>
            </a:r>
            <a:endParaRPr lang="en-VN" dirty="0"/>
          </a:p>
        </p:txBody>
      </p:sp>
      <p:sp>
        <p:nvSpPr>
          <p:cNvPr id="2" name="Slide Number Placeholder 1">
            <a:extLst>
              <a:ext uri="{FF2B5EF4-FFF2-40B4-BE49-F238E27FC236}">
                <a16:creationId xmlns:a16="http://schemas.microsoft.com/office/drawing/2014/main" id="{ECF14192-33D8-A94A-80FD-556BEF78AF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TextBox 2">
            <a:extLst>
              <a:ext uri="{FF2B5EF4-FFF2-40B4-BE49-F238E27FC236}">
                <a16:creationId xmlns:a16="http://schemas.microsoft.com/office/drawing/2014/main" id="{C3D2E32F-FF60-3442-BBC0-194A5F87D471}"/>
              </a:ext>
            </a:extLst>
          </p:cNvPr>
          <p:cNvSpPr txBox="1"/>
          <p:nvPr/>
        </p:nvSpPr>
        <p:spPr>
          <a:xfrm>
            <a:off x="2247254" y="2045776"/>
            <a:ext cx="6586779" cy="400110"/>
          </a:xfrm>
          <a:prstGeom prst="rect">
            <a:avLst/>
          </a:prstGeom>
          <a:noFill/>
        </p:spPr>
        <p:txBody>
          <a:bodyPr wrap="square" rtlCol="0">
            <a:spAutoFit/>
          </a:bodyPr>
          <a:lstStyle/>
          <a:p>
            <a:r>
              <a:rPr lang="en-US" sz="2000" dirty="0"/>
              <a:t>Run the snipers code above on your simulator</a:t>
            </a:r>
            <a:endParaRPr lang="en-VN" sz="2000" dirty="0"/>
          </a:p>
        </p:txBody>
      </p:sp>
    </p:spTree>
    <p:extLst>
      <p:ext uri="{BB962C8B-B14F-4D97-AF65-F5344CB8AC3E}">
        <p14:creationId xmlns:p14="http://schemas.microsoft.com/office/powerpoint/2010/main" val="842814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BB6F92-CE1F-7749-B40C-D9D8CA3D0B2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3" name="TextBox 2">
            <a:extLst>
              <a:ext uri="{FF2B5EF4-FFF2-40B4-BE49-F238E27FC236}">
                <a16:creationId xmlns:a16="http://schemas.microsoft.com/office/drawing/2014/main" id="{95565B63-676C-4A4B-9528-1FC22E1195C1}"/>
              </a:ext>
            </a:extLst>
          </p:cNvPr>
          <p:cNvSpPr txBox="1"/>
          <p:nvPr/>
        </p:nvSpPr>
        <p:spPr>
          <a:xfrm>
            <a:off x="524933" y="694267"/>
            <a:ext cx="3014134" cy="400110"/>
          </a:xfrm>
          <a:prstGeom prst="rect">
            <a:avLst/>
          </a:prstGeom>
          <a:noFill/>
        </p:spPr>
        <p:txBody>
          <a:bodyPr wrap="square" rtlCol="0">
            <a:spAutoFit/>
          </a:bodyPr>
          <a:lstStyle/>
          <a:p>
            <a:r>
              <a:rPr lang="en-US" sz="2000" b="1" dirty="0"/>
              <a:t>Align Self</a:t>
            </a:r>
          </a:p>
        </p:txBody>
      </p:sp>
      <p:pic>
        <p:nvPicPr>
          <p:cNvPr id="4" name="Picture 3">
            <a:extLst>
              <a:ext uri="{FF2B5EF4-FFF2-40B4-BE49-F238E27FC236}">
                <a16:creationId xmlns:a16="http://schemas.microsoft.com/office/drawing/2014/main" id="{8C5FFD19-5244-3D43-9C57-19F69DB02FB1}"/>
              </a:ext>
            </a:extLst>
          </p:cNvPr>
          <p:cNvPicPr>
            <a:picLocks noChangeAspect="1"/>
          </p:cNvPicPr>
          <p:nvPr/>
        </p:nvPicPr>
        <p:blipFill>
          <a:blip r:embed="rId3"/>
          <a:stretch>
            <a:fillRect/>
          </a:stretch>
        </p:blipFill>
        <p:spPr>
          <a:xfrm>
            <a:off x="5087837" y="1168402"/>
            <a:ext cx="6265963" cy="5187948"/>
          </a:xfrm>
          <a:prstGeom prst="rect">
            <a:avLst/>
          </a:prstGeom>
        </p:spPr>
      </p:pic>
      <p:sp>
        <p:nvSpPr>
          <p:cNvPr id="6" name="TextBox 5">
            <a:extLst>
              <a:ext uri="{FF2B5EF4-FFF2-40B4-BE49-F238E27FC236}">
                <a16:creationId xmlns:a16="http://schemas.microsoft.com/office/drawing/2014/main" id="{1F05912F-AE09-AC4C-958A-1239BD5C5502}"/>
              </a:ext>
            </a:extLst>
          </p:cNvPr>
          <p:cNvSpPr txBox="1"/>
          <p:nvPr/>
        </p:nvSpPr>
        <p:spPr>
          <a:xfrm>
            <a:off x="711200" y="1447367"/>
            <a:ext cx="3705818" cy="3016210"/>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hlinkClick r:id="rId4"/>
              </a:rPr>
              <a:t>alignSelf</a:t>
            </a:r>
            <a:r>
              <a:rPr lang="en-US" sz="1800" dirty="0"/>
              <a:t> has the same options and effect as </a:t>
            </a:r>
            <a:r>
              <a:rPr lang="en-US" sz="1800" b="1" i="1" dirty="0" err="1"/>
              <a:t>alignItems</a:t>
            </a:r>
            <a:r>
              <a:rPr lang="en-US" sz="1800" dirty="0"/>
              <a:t> but instead of affecting the children within a container, you can apply this property to a single child to change its alignment within its parent. </a:t>
            </a:r>
          </a:p>
          <a:p>
            <a:pPr marL="285750" indent="-285750">
              <a:spcBef>
                <a:spcPts val="600"/>
              </a:spcBef>
              <a:spcAft>
                <a:spcPts val="600"/>
              </a:spcAft>
              <a:buFont typeface="Arial" panose="020B0604020202020204" pitchFamily="34" charset="0"/>
              <a:buChar char="•"/>
            </a:pPr>
            <a:r>
              <a:rPr lang="en-US" sz="1800" b="1" dirty="0" err="1"/>
              <a:t>alignSelf</a:t>
            </a:r>
            <a:r>
              <a:rPr lang="en-US" sz="1800" dirty="0"/>
              <a:t> overrides any option set by the parent with </a:t>
            </a:r>
            <a:r>
              <a:rPr lang="en-US" sz="1800" b="1" i="1" dirty="0" err="1"/>
              <a:t>alignItems</a:t>
            </a:r>
            <a:r>
              <a:rPr lang="en-US" sz="1800" dirty="0"/>
              <a:t>.</a:t>
            </a:r>
            <a:endParaRPr lang="en-VN" sz="1800" dirty="0"/>
          </a:p>
        </p:txBody>
      </p:sp>
    </p:spTree>
    <p:extLst>
      <p:ext uri="{BB962C8B-B14F-4D97-AF65-F5344CB8AC3E}">
        <p14:creationId xmlns:p14="http://schemas.microsoft.com/office/powerpoint/2010/main" val="4603496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BB6F92-CE1F-7749-B40C-D9D8CA3D0B2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pic>
        <p:nvPicPr>
          <p:cNvPr id="5" name="Picture 4">
            <a:extLst>
              <a:ext uri="{FF2B5EF4-FFF2-40B4-BE49-F238E27FC236}">
                <a16:creationId xmlns:a16="http://schemas.microsoft.com/office/drawing/2014/main" id="{3A816A3D-D5E6-2042-AA5C-A6A7F6DF029A}"/>
              </a:ext>
            </a:extLst>
          </p:cNvPr>
          <p:cNvPicPr>
            <a:picLocks noChangeAspect="1"/>
          </p:cNvPicPr>
          <p:nvPr/>
        </p:nvPicPr>
        <p:blipFill>
          <a:blip r:embed="rId3"/>
          <a:stretch>
            <a:fillRect/>
          </a:stretch>
        </p:blipFill>
        <p:spPr>
          <a:xfrm>
            <a:off x="1580827" y="708846"/>
            <a:ext cx="6595928" cy="5440307"/>
          </a:xfrm>
          <a:prstGeom prst="rect">
            <a:avLst/>
          </a:prstGeom>
        </p:spPr>
      </p:pic>
    </p:spTree>
    <p:extLst>
      <p:ext uri="{BB962C8B-B14F-4D97-AF65-F5344CB8AC3E}">
        <p14:creationId xmlns:p14="http://schemas.microsoft.com/office/powerpoint/2010/main" val="10900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DBCD6A0-D849-6546-9AE7-5CDDCFC9A414}"/>
              </a:ext>
            </a:extLst>
          </p:cNvPr>
          <p:cNvSpPr>
            <a:spLocks noGrp="1"/>
          </p:cNvSpPr>
          <p:nvPr>
            <p:ph type="title"/>
          </p:nvPr>
        </p:nvSpPr>
        <p:spPr>
          <a:xfrm>
            <a:off x="839788" y="586676"/>
            <a:ext cx="3932237" cy="1068388"/>
          </a:xfrm>
        </p:spPr>
        <p:txBody>
          <a:bodyPr/>
          <a:lstStyle/>
          <a:p>
            <a:r>
              <a:rPr lang="en-VN" dirty="0"/>
              <a:t>React Native Basics</a:t>
            </a:r>
          </a:p>
        </p:txBody>
      </p:sp>
      <p:sp>
        <p:nvSpPr>
          <p:cNvPr id="6" name="Text Placeholder 5">
            <a:extLst>
              <a:ext uri="{FF2B5EF4-FFF2-40B4-BE49-F238E27FC236}">
                <a16:creationId xmlns:a16="http://schemas.microsoft.com/office/drawing/2014/main" id="{4F5B0A2C-D036-2442-B690-DC60DC7586C4}"/>
              </a:ext>
            </a:extLst>
          </p:cNvPr>
          <p:cNvSpPr>
            <a:spLocks noGrp="1"/>
          </p:cNvSpPr>
          <p:nvPr>
            <p:ph type="body" idx="1"/>
          </p:nvPr>
        </p:nvSpPr>
        <p:spPr>
          <a:xfrm>
            <a:off x="839788" y="1856232"/>
            <a:ext cx="3932237" cy="4298950"/>
          </a:xfrm>
        </p:spPr>
        <p:txBody>
          <a:bodyPr/>
          <a:lstStyle/>
          <a:p>
            <a:r>
              <a:rPr lang="en-VN" dirty="0">
                <a:solidFill>
                  <a:schemeClr val="tx1"/>
                </a:solidFill>
              </a:rPr>
              <a:t>Learn the Basics</a:t>
            </a:r>
          </a:p>
          <a:p>
            <a:r>
              <a:rPr lang="en-VN" dirty="0">
                <a:solidFill>
                  <a:schemeClr val="tx1"/>
                </a:solidFill>
              </a:rPr>
              <a:t>Props</a:t>
            </a:r>
          </a:p>
          <a:p>
            <a:r>
              <a:rPr lang="en-VN" dirty="0">
                <a:solidFill>
                  <a:schemeClr val="tx1"/>
                </a:solidFill>
              </a:rPr>
              <a:t>State</a:t>
            </a:r>
          </a:p>
          <a:p>
            <a:r>
              <a:rPr lang="en-VN" dirty="0">
                <a:solidFill>
                  <a:schemeClr val="tx1"/>
                </a:solidFill>
              </a:rPr>
              <a:t>Style</a:t>
            </a:r>
          </a:p>
          <a:p>
            <a:r>
              <a:rPr lang="en-VN" dirty="0">
                <a:solidFill>
                  <a:schemeClr val="tx1"/>
                </a:solidFill>
              </a:rPr>
              <a:t>Hight and Width</a:t>
            </a:r>
          </a:p>
          <a:p>
            <a:r>
              <a:rPr lang="en-VN" dirty="0">
                <a:solidFill>
                  <a:schemeClr val="accent2">
                    <a:lumMod val="60000"/>
                    <a:lumOff val="40000"/>
                  </a:schemeClr>
                </a:solidFill>
              </a:rPr>
              <a:t>Layout with Flexbox</a:t>
            </a:r>
          </a:p>
          <a:p>
            <a:r>
              <a:rPr lang="en-VN" dirty="0"/>
              <a:t>Handling Text Input</a:t>
            </a:r>
          </a:p>
          <a:p>
            <a:r>
              <a:rPr lang="en-VN" dirty="0"/>
              <a:t>Handling Touches</a:t>
            </a:r>
          </a:p>
          <a:p>
            <a:r>
              <a:rPr lang="en-VN" dirty="0"/>
              <a:t>Using a Scroll View</a:t>
            </a:r>
          </a:p>
          <a:p>
            <a:r>
              <a:rPr lang="en-VN" dirty="0"/>
              <a:t>Using List Views</a:t>
            </a:r>
          </a:p>
          <a:p>
            <a:r>
              <a:rPr lang="en-VN" dirty="0"/>
              <a:t>Networking</a:t>
            </a:r>
          </a:p>
        </p:txBody>
      </p:sp>
      <p:sp>
        <p:nvSpPr>
          <p:cNvPr id="4" name="Slide Number Placeholder 3">
            <a:extLst>
              <a:ext uri="{FF2B5EF4-FFF2-40B4-BE49-F238E27FC236}">
                <a16:creationId xmlns:a16="http://schemas.microsoft.com/office/drawing/2014/main" id="{966C1522-131A-534E-A18C-BCBBF9F7E79F}"/>
              </a:ext>
            </a:extLst>
          </p:cNvPr>
          <p:cNvSpPr>
            <a:spLocks noGrp="1"/>
          </p:cNvSpPr>
          <p:nvPr>
            <p:ph type="sldNum" idx="12"/>
          </p:nvPr>
        </p:nvSpPr>
        <p:spPr/>
        <p:txBody>
          <a:bodyPr/>
          <a:lstStyle/>
          <a:p>
            <a:fld id="{00000000-1234-1234-1234-123412341234}" type="slidenum">
              <a:rPr lang="en-US" altLang="ja-JP" smtClean="0"/>
              <a:pPr/>
              <a:t>3</a:t>
            </a:fld>
            <a:endParaRPr lang="ja-JP" altLang="en-US"/>
          </a:p>
        </p:txBody>
      </p:sp>
      <p:pic>
        <p:nvPicPr>
          <p:cNvPr id="8" name="Picture 7">
            <a:extLst>
              <a:ext uri="{FF2B5EF4-FFF2-40B4-BE49-F238E27FC236}">
                <a16:creationId xmlns:a16="http://schemas.microsoft.com/office/drawing/2014/main" id="{97FBF9C9-FE75-3B46-B014-6ABF56AFB194}"/>
              </a:ext>
            </a:extLst>
          </p:cNvPr>
          <p:cNvPicPr>
            <a:picLocks noChangeAspect="1"/>
          </p:cNvPicPr>
          <p:nvPr/>
        </p:nvPicPr>
        <p:blipFill>
          <a:blip r:embed="rId3"/>
          <a:stretch>
            <a:fillRect/>
          </a:stretch>
        </p:blipFill>
        <p:spPr>
          <a:xfrm>
            <a:off x="6644481" y="1725030"/>
            <a:ext cx="3932237" cy="3407939"/>
          </a:xfrm>
          <a:prstGeom prst="rect">
            <a:avLst/>
          </a:prstGeom>
        </p:spPr>
      </p:pic>
    </p:spTree>
    <p:extLst>
      <p:ext uri="{BB962C8B-B14F-4D97-AF65-F5344CB8AC3E}">
        <p14:creationId xmlns:p14="http://schemas.microsoft.com/office/powerpoint/2010/main" val="3478254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E00E91B-DEA5-45DD-9EE0-D83EE24B4F33}"/>
              </a:ext>
            </a:extLst>
          </p:cNvPr>
          <p:cNvSpPr>
            <a:spLocks noGrp="1"/>
          </p:cNvSpPr>
          <p:nvPr>
            <p:ph type="title"/>
          </p:nvPr>
        </p:nvSpPr>
        <p:spPr>
          <a:xfrm>
            <a:off x="838200" y="559875"/>
            <a:ext cx="10515600" cy="1141446"/>
          </a:xfrm>
        </p:spPr>
        <p:txBody>
          <a:bodyPr/>
          <a:lstStyle/>
          <a:p>
            <a:r>
              <a:rPr lang="en-US" dirty="0"/>
              <a:t>Layout with Flexbox</a:t>
            </a:r>
          </a:p>
        </p:txBody>
      </p:sp>
      <p:sp>
        <p:nvSpPr>
          <p:cNvPr id="2" name="Slide Number Placeholder 1">
            <a:extLst>
              <a:ext uri="{FF2B5EF4-FFF2-40B4-BE49-F238E27FC236}">
                <a16:creationId xmlns:a16="http://schemas.microsoft.com/office/drawing/2014/main" id="{A3C4B121-A74D-B047-A93E-365A207C2B26}"/>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4</a:t>
            </a:fld>
            <a:endParaRPr lang="ja-JP" altLang="en-US"/>
          </a:p>
        </p:txBody>
      </p:sp>
      <p:sp>
        <p:nvSpPr>
          <p:cNvPr id="3" name="TextBox 2">
            <a:extLst>
              <a:ext uri="{FF2B5EF4-FFF2-40B4-BE49-F238E27FC236}">
                <a16:creationId xmlns:a16="http://schemas.microsoft.com/office/drawing/2014/main" id="{B192ED40-2C9E-D746-9B65-7BBEA1D83F8A}"/>
              </a:ext>
            </a:extLst>
          </p:cNvPr>
          <p:cNvSpPr txBox="1"/>
          <p:nvPr/>
        </p:nvSpPr>
        <p:spPr>
          <a:xfrm>
            <a:off x="1337733" y="2133600"/>
            <a:ext cx="9516533" cy="2785378"/>
          </a:xfrm>
          <a:prstGeom prst="rect">
            <a:avLst/>
          </a:prstGeom>
          <a:noFill/>
        </p:spPr>
        <p:txBody>
          <a:bodyPr wrap="square" rtlCol="0">
            <a:spAutoFit/>
          </a:bodyPr>
          <a:lstStyle/>
          <a:p>
            <a:pPr marL="285750" indent="-285750" fontAlgn="base">
              <a:spcAft>
                <a:spcPts val="600"/>
              </a:spcAft>
              <a:buFont typeface="Arial" panose="020B0604020202020204" pitchFamily="34" charset="0"/>
              <a:buChar char="•"/>
            </a:pPr>
            <a:r>
              <a:rPr lang="en-US" sz="2000" dirty="0"/>
              <a:t>A component can specify the layout of its children using the flexbox algorithm.</a:t>
            </a:r>
          </a:p>
          <a:p>
            <a:pPr marL="285750" indent="-285750" fontAlgn="base">
              <a:spcAft>
                <a:spcPts val="600"/>
              </a:spcAft>
              <a:buFont typeface="Arial" panose="020B0604020202020204" pitchFamily="34" charset="0"/>
              <a:buChar char="•"/>
            </a:pPr>
            <a:r>
              <a:rPr lang="en-US" sz="2000" dirty="0"/>
              <a:t>Flexbox is designed to provide a consistent layout on different screen sizes.</a:t>
            </a:r>
          </a:p>
          <a:p>
            <a:pPr marL="285750" indent="-285750" fontAlgn="base">
              <a:spcAft>
                <a:spcPts val="600"/>
              </a:spcAft>
              <a:buFont typeface="Arial" panose="020B0604020202020204" pitchFamily="34" charset="0"/>
              <a:buChar char="•"/>
            </a:pPr>
            <a:r>
              <a:rPr lang="en-US" sz="2000" dirty="0"/>
              <a:t>You will normally use a combination of </a:t>
            </a:r>
            <a:r>
              <a:rPr lang="en-US" sz="2000" b="1" dirty="0" err="1"/>
              <a:t>flexDirection</a:t>
            </a:r>
            <a:r>
              <a:rPr lang="en-US" sz="2000" dirty="0"/>
              <a:t>, </a:t>
            </a:r>
            <a:r>
              <a:rPr lang="en-US" sz="2000" b="1" dirty="0" err="1"/>
              <a:t>alignItems</a:t>
            </a:r>
            <a:r>
              <a:rPr lang="en-US" sz="2000" dirty="0"/>
              <a:t>, and </a:t>
            </a:r>
            <a:r>
              <a:rPr lang="en-US" sz="2000" b="1" dirty="0" err="1"/>
              <a:t>justifyContent</a:t>
            </a:r>
            <a:r>
              <a:rPr lang="en-US" sz="2000" dirty="0"/>
              <a:t> to achieve the right layout.</a:t>
            </a:r>
          </a:p>
          <a:p>
            <a:pPr marL="285750" indent="-285750" fontAlgn="base">
              <a:spcAft>
                <a:spcPts val="600"/>
              </a:spcAft>
              <a:buFont typeface="Arial" panose="020B0604020202020204" pitchFamily="34" charset="0"/>
              <a:buChar char="•"/>
            </a:pPr>
            <a:r>
              <a:rPr lang="en-US" sz="2000" dirty="0"/>
              <a:t>Flexbox works the same way in React Native as it does in CSS on the web, with a few exceptions. The defaults are different, with </a:t>
            </a:r>
            <a:r>
              <a:rPr lang="en-US" sz="2000" b="1" dirty="0" err="1"/>
              <a:t>flexDirection</a:t>
            </a:r>
            <a:r>
              <a:rPr lang="en-US" sz="2000" dirty="0"/>
              <a:t> defaulting to column instead of row, and the flex parameter only supporting a single number.</a:t>
            </a:r>
          </a:p>
        </p:txBody>
      </p:sp>
    </p:spTree>
    <p:extLst>
      <p:ext uri="{BB962C8B-B14F-4D97-AF65-F5344CB8AC3E}">
        <p14:creationId xmlns:p14="http://schemas.microsoft.com/office/powerpoint/2010/main" val="2498264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AE7F74C-C720-2B41-9974-B7A777769779}"/>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5</a:t>
            </a:fld>
            <a:endParaRPr lang="ja-JP" altLang="en-US"/>
          </a:p>
        </p:txBody>
      </p:sp>
      <p:pic>
        <p:nvPicPr>
          <p:cNvPr id="4" name="Picture 3">
            <a:extLst>
              <a:ext uri="{FF2B5EF4-FFF2-40B4-BE49-F238E27FC236}">
                <a16:creationId xmlns:a16="http://schemas.microsoft.com/office/drawing/2014/main" id="{BF55E844-0DA7-2145-BD5D-4C1E17FE3364}"/>
              </a:ext>
            </a:extLst>
          </p:cNvPr>
          <p:cNvPicPr>
            <a:picLocks noChangeAspect="1"/>
          </p:cNvPicPr>
          <p:nvPr/>
        </p:nvPicPr>
        <p:blipFill>
          <a:blip r:embed="rId3"/>
          <a:stretch>
            <a:fillRect/>
          </a:stretch>
        </p:blipFill>
        <p:spPr>
          <a:xfrm>
            <a:off x="7658100" y="596940"/>
            <a:ext cx="3162300" cy="5664119"/>
          </a:xfrm>
          <a:prstGeom prst="rect">
            <a:avLst/>
          </a:prstGeom>
          <a:ln>
            <a:solidFill>
              <a:schemeClr val="bg1">
                <a:lumMod val="85000"/>
              </a:schemeClr>
            </a:solidFill>
          </a:ln>
        </p:spPr>
      </p:pic>
      <p:sp>
        <p:nvSpPr>
          <p:cNvPr id="6" name="TextBox 5">
            <a:extLst>
              <a:ext uri="{FF2B5EF4-FFF2-40B4-BE49-F238E27FC236}">
                <a16:creationId xmlns:a16="http://schemas.microsoft.com/office/drawing/2014/main" id="{D66F96A6-C6F3-2849-9B8A-7D6F6A7B6221}"/>
              </a:ext>
            </a:extLst>
          </p:cNvPr>
          <p:cNvSpPr txBox="1"/>
          <p:nvPr/>
        </p:nvSpPr>
        <p:spPr>
          <a:xfrm>
            <a:off x="960966" y="1794932"/>
            <a:ext cx="6163734" cy="3631763"/>
          </a:xfrm>
          <a:prstGeom prst="rect">
            <a:avLst/>
          </a:prstGeom>
          <a:noFill/>
        </p:spPr>
        <p:txBody>
          <a:bodyPr wrap="square" rtlCol="0">
            <a:spAutoFit/>
          </a:bodyPr>
          <a:lstStyle/>
          <a:p>
            <a:pPr marL="285750" indent="-285750" fontAlgn="base">
              <a:spcBef>
                <a:spcPts val="600"/>
              </a:spcBef>
              <a:spcAft>
                <a:spcPts val="600"/>
              </a:spcAft>
              <a:buFont typeface="Arial" panose="020B0604020202020204" pitchFamily="34" charset="0"/>
              <a:buChar char="•"/>
            </a:pPr>
            <a:r>
              <a:rPr lang="en-US" sz="2000" dirty="0">
                <a:hlinkClick r:id="rId4"/>
              </a:rPr>
              <a:t>flex</a:t>
            </a:r>
            <a:r>
              <a:rPr lang="en-US" sz="2000" dirty="0"/>
              <a:t> will define how your items are going to </a:t>
            </a:r>
            <a:r>
              <a:rPr lang="en-US" sz="2000" b="1" dirty="0"/>
              <a:t>“fill”</a:t>
            </a:r>
            <a:r>
              <a:rPr lang="en-US" sz="2000" dirty="0"/>
              <a:t> over the available space along your main axis. Space will be divided according to each element's flex property.</a:t>
            </a:r>
          </a:p>
          <a:p>
            <a:pPr marL="285750" indent="-285750" fontAlgn="base">
              <a:spcBef>
                <a:spcPts val="600"/>
              </a:spcBef>
              <a:spcAft>
                <a:spcPts val="600"/>
              </a:spcAft>
              <a:buFont typeface="Arial" panose="020B0604020202020204" pitchFamily="34" charset="0"/>
              <a:buChar char="•"/>
            </a:pPr>
            <a:r>
              <a:rPr lang="en-US" sz="2000" dirty="0"/>
              <a:t>In this example the red, yellow and the green views are all children in the container view that has flex: 1 set. The red view uses flex: 1 , the yellow view uses flex: 2 and the green view uses flex: 3 . </a:t>
            </a:r>
            <a:r>
              <a:rPr lang="en-US" sz="2000" b="1" dirty="0"/>
              <a:t>1+2+3 = 6</a:t>
            </a:r>
            <a:r>
              <a:rPr lang="en-US" sz="2000" dirty="0"/>
              <a:t> which means that the red view will get 1/6 of the space, the yellow 2/6 of the space and the green 3/6 of the space.</a:t>
            </a:r>
          </a:p>
        </p:txBody>
      </p:sp>
      <p:sp>
        <p:nvSpPr>
          <p:cNvPr id="7" name="TextBox 6">
            <a:extLst>
              <a:ext uri="{FF2B5EF4-FFF2-40B4-BE49-F238E27FC236}">
                <a16:creationId xmlns:a16="http://schemas.microsoft.com/office/drawing/2014/main" id="{50B7C4C2-F5D5-B546-9C5F-664B487B4BB1}"/>
              </a:ext>
            </a:extLst>
          </p:cNvPr>
          <p:cNvSpPr txBox="1"/>
          <p:nvPr/>
        </p:nvSpPr>
        <p:spPr>
          <a:xfrm>
            <a:off x="960966" y="1066800"/>
            <a:ext cx="2527301" cy="400110"/>
          </a:xfrm>
          <a:prstGeom prst="rect">
            <a:avLst/>
          </a:prstGeom>
          <a:noFill/>
        </p:spPr>
        <p:txBody>
          <a:bodyPr wrap="square" rtlCol="0">
            <a:spAutoFit/>
          </a:bodyPr>
          <a:lstStyle/>
          <a:p>
            <a:r>
              <a:rPr lang="en-US" sz="2000" b="1" dirty="0"/>
              <a:t>Flex</a:t>
            </a:r>
          </a:p>
        </p:txBody>
      </p:sp>
    </p:spTree>
    <p:extLst>
      <p:ext uri="{BB962C8B-B14F-4D97-AF65-F5344CB8AC3E}">
        <p14:creationId xmlns:p14="http://schemas.microsoft.com/office/powerpoint/2010/main" val="2473959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9F6994-FC8E-1446-920D-2D4342D128A4}"/>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6</a:t>
            </a:fld>
            <a:endParaRPr lang="ja-JP" altLang="en-US"/>
          </a:p>
        </p:txBody>
      </p:sp>
      <p:sp>
        <p:nvSpPr>
          <p:cNvPr id="4" name="TextBox 3">
            <a:extLst>
              <a:ext uri="{FF2B5EF4-FFF2-40B4-BE49-F238E27FC236}">
                <a16:creationId xmlns:a16="http://schemas.microsoft.com/office/drawing/2014/main" id="{665C4802-F66D-DB4E-BD30-CF545C98447C}"/>
              </a:ext>
            </a:extLst>
          </p:cNvPr>
          <p:cNvSpPr txBox="1"/>
          <p:nvPr/>
        </p:nvSpPr>
        <p:spPr>
          <a:xfrm>
            <a:off x="524933" y="694267"/>
            <a:ext cx="1998134" cy="400110"/>
          </a:xfrm>
          <a:prstGeom prst="rect">
            <a:avLst/>
          </a:prstGeom>
          <a:noFill/>
        </p:spPr>
        <p:txBody>
          <a:bodyPr wrap="square" rtlCol="0">
            <a:spAutoFit/>
          </a:bodyPr>
          <a:lstStyle/>
          <a:p>
            <a:r>
              <a:rPr lang="en-US" sz="2000" b="1" dirty="0"/>
              <a:t>Flex Direction</a:t>
            </a:r>
          </a:p>
        </p:txBody>
      </p:sp>
      <p:sp>
        <p:nvSpPr>
          <p:cNvPr id="5" name="TextBox 4">
            <a:extLst>
              <a:ext uri="{FF2B5EF4-FFF2-40B4-BE49-F238E27FC236}">
                <a16:creationId xmlns:a16="http://schemas.microsoft.com/office/drawing/2014/main" id="{A3CF937B-7C08-BC4D-A3B0-3A989FAB4BCA}"/>
              </a:ext>
            </a:extLst>
          </p:cNvPr>
          <p:cNvSpPr txBox="1"/>
          <p:nvPr/>
        </p:nvSpPr>
        <p:spPr>
          <a:xfrm>
            <a:off x="880532" y="1551563"/>
            <a:ext cx="10473268" cy="3754874"/>
          </a:xfrm>
          <a:prstGeom prst="rect">
            <a:avLst/>
          </a:prstGeom>
          <a:noFill/>
        </p:spPr>
        <p:txBody>
          <a:bodyPr wrap="square" rtlCol="0">
            <a:spAutoFit/>
          </a:bodyPr>
          <a:lstStyle/>
          <a:p>
            <a:pPr fontAlgn="base">
              <a:spcBef>
                <a:spcPts val="600"/>
              </a:spcBef>
              <a:spcAft>
                <a:spcPts val="600"/>
              </a:spcAft>
            </a:pPr>
            <a:r>
              <a:rPr lang="en-US" sz="1800" dirty="0">
                <a:hlinkClick r:id="rId3"/>
              </a:rPr>
              <a:t>flexDirection</a:t>
            </a:r>
            <a:r>
              <a:rPr lang="en-US" sz="1800" dirty="0"/>
              <a:t> controls the direction in which the children of a node are laid out. This is also referred to as the </a:t>
            </a:r>
            <a:r>
              <a:rPr lang="en-US" sz="1800" i="1" dirty="0"/>
              <a:t>main axis</a:t>
            </a:r>
            <a:r>
              <a:rPr lang="en-US" sz="1800" dirty="0"/>
              <a:t>. The cross axis is the axis perpendicular to the main axis, or the axis which the wrapping lines are laid out in.</a:t>
            </a:r>
          </a:p>
          <a:p>
            <a:pPr marL="285750" indent="-285750" fontAlgn="base">
              <a:spcBef>
                <a:spcPts val="600"/>
              </a:spcBef>
              <a:spcAft>
                <a:spcPts val="600"/>
              </a:spcAft>
              <a:buFont typeface="Arial" panose="020B0604020202020204" pitchFamily="34" charset="0"/>
              <a:buChar char="•"/>
            </a:pPr>
            <a:r>
              <a:rPr lang="en-US" sz="1800" b="1" dirty="0"/>
              <a:t>row</a:t>
            </a:r>
            <a:r>
              <a:rPr lang="en-US" sz="1800" dirty="0"/>
              <a:t> Align children from left to right. If wrapping is enabled then the next line will start under the first item on the left of the container.</a:t>
            </a:r>
          </a:p>
          <a:p>
            <a:pPr marL="285750" indent="-285750" fontAlgn="base">
              <a:spcBef>
                <a:spcPts val="600"/>
              </a:spcBef>
              <a:spcAft>
                <a:spcPts val="600"/>
              </a:spcAft>
              <a:buFont typeface="Arial" panose="020B0604020202020204" pitchFamily="34" charset="0"/>
              <a:buChar char="•"/>
            </a:pPr>
            <a:r>
              <a:rPr lang="en-US" sz="1800" b="1" dirty="0"/>
              <a:t>column</a:t>
            </a:r>
            <a:r>
              <a:rPr lang="en-US" sz="1800" dirty="0"/>
              <a:t> (</a:t>
            </a:r>
            <a:r>
              <a:rPr lang="en-US" sz="1800" b="1" dirty="0"/>
              <a:t>default value</a:t>
            </a:r>
            <a:r>
              <a:rPr lang="en-US" sz="1800" dirty="0"/>
              <a:t>) Align children from top to bottom. If wrapping is enabled then the next line will start to the left first item on the top of the container.</a:t>
            </a:r>
          </a:p>
          <a:p>
            <a:pPr marL="285750" indent="-285750" fontAlgn="base">
              <a:spcBef>
                <a:spcPts val="600"/>
              </a:spcBef>
              <a:spcAft>
                <a:spcPts val="600"/>
              </a:spcAft>
              <a:buFont typeface="Arial" panose="020B0604020202020204" pitchFamily="34" charset="0"/>
              <a:buChar char="•"/>
            </a:pPr>
            <a:r>
              <a:rPr lang="en-US" sz="1800" b="1" dirty="0"/>
              <a:t>row-reverse</a:t>
            </a:r>
            <a:r>
              <a:rPr lang="en-US" sz="1800" dirty="0"/>
              <a:t> Align children from right to left. If wrapping is enabled then the next line will start under the first item on the right of the container.</a:t>
            </a:r>
          </a:p>
          <a:p>
            <a:pPr marL="285750" indent="-285750" fontAlgn="base">
              <a:spcBef>
                <a:spcPts val="600"/>
              </a:spcBef>
              <a:spcAft>
                <a:spcPts val="600"/>
              </a:spcAft>
              <a:buFont typeface="Arial" panose="020B0604020202020204" pitchFamily="34" charset="0"/>
              <a:buChar char="•"/>
            </a:pPr>
            <a:r>
              <a:rPr lang="en-US" sz="1800" b="1" dirty="0"/>
              <a:t>column-reverse</a:t>
            </a:r>
            <a:r>
              <a:rPr lang="en-US" sz="1800" dirty="0"/>
              <a:t> Align children from bottom to top. If wrapping is enabled then the next line will start to the left first item on the bottom of the container.</a:t>
            </a:r>
          </a:p>
        </p:txBody>
      </p:sp>
    </p:spTree>
    <p:extLst>
      <p:ext uri="{BB962C8B-B14F-4D97-AF65-F5344CB8AC3E}">
        <p14:creationId xmlns:p14="http://schemas.microsoft.com/office/powerpoint/2010/main" val="139104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75911E-E02B-6D47-B882-B757907032C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55F65378-9642-3748-B42A-D29F0EDAF32D}"/>
              </a:ext>
            </a:extLst>
          </p:cNvPr>
          <p:cNvSpPr/>
          <p:nvPr/>
        </p:nvSpPr>
        <p:spPr>
          <a:xfrm>
            <a:off x="491067" y="2002968"/>
            <a:ext cx="6502400" cy="2852063"/>
          </a:xfrm>
          <a:prstGeom prst="rect">
            <a:avLst/>
          </a:prstGeom>
          <a:solidFill>
            <a:schemeClr val="bg1">
              <a:lumMod val="95000"/>
            </a:schemeClr>
          </a:solidFill>
        </p:spPr>
        <p:txBody>
          <a:bodyPr wrap="square">
            <a:spAutoFit/>
          </a:bodyPr>
          <a:lstStyle/>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export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default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class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FlexDirectionBasics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extends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return</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i="1" dirty="0">
                <a:solidFill>
                  <a:srgbClr val="ABB0B6"/>
                </a:solidFill>
                <a:latin typeface="var(--font-monospace)"/>
                <a:ea typeface="Times New Roman" panose="02020603050405020304" pitchFamily="18" charset="0"/>
                <a:cs typeface="Times New Roman" panose="02020603050405020304" pitchFamily="18" charset="0"/>
              </a:rPr>
              <a:t>// Try setting `flexDirection` to `column`.</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style={{flex: </a:t>
            </a:r>
            <a:r>
              <a:rPr lang="en-VN" sz="1600" dirty="0">
                <a:solidFill>
                  <a:srgbClr val="F08C36"/>
                </a:solidFill>
                <a:latin typeface="var(--font-monospace)"/>
                <a:ea typeface="Times New Roman" panose="02020603050405020304" pitchFamily="18" charset="0"/>
                <a:cs typeface="Times New Roman" panose="02020603050405020304" pitchFamily="18" charset="0"/>
              </a:rPr>
              <a:t>1</a:t>
            </a:r>
            <a:r>
              <a:rPr lang="en-VN" sz="1600" dirty="0">
                <a:solidFill>
                  <a:srgbClr val="5C6773"/>
                </a:solidFill>
                <a:latin typeface="var(--font-monospace)"/>
                <a:ea typeface="Times New Roman" panose="02020603050405020304" pitchFamily="18" charset="0"/>
                <a:cs typeface="Times New Roman" panose="02020603050405020304" pitchFamily="18" charset="0"/>
              </a:rPr>
              <a:t>, flexDirection: </a:t>
            </a:r>
            <a:r>
              <a:rPr lang="en-VN" sz="1600" dirty="0">
                <a:solidFill>
                  <a:srgbClr val="86B300"/>
                </a:solidFill>
                <a:latin typeface="var(--font-monospace)"/>
                <a:ea typeface="Times New Roman" panose="02020603050405020304" pitchFamily="18" charset="0"/>
                <a:cs typeface="Times New Roman" panose="02020603050405020304" pitchFamily="18" charset="0"/>
              </a:rPr>
              <a:t>'row'</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'powderblue'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'skyblue'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50</a:t>
            </a:r>
            <a:r>
              <a:rPr lang="en-VN" sz="16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600" dirty="0">
                <a:solidFill>
                  <a:srgbClr val="86B300"/>
                </a:solidFill>
                <a:latin typeface="var(--font-monospace)"/>
                <a:ea typeface="Times New Roman" panose="02020603050405020304" pitchFamily="18" charset="0"/>
                <a:cs typeface="Times New Roman" panose="02020603050405020304" pitchFamily="18" charset="0"/>
              </a:rPr>
              <a:t>'steelblue'</a:t>
            </a: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r>
              <a:rPr lang="en-VN" sz="1600" dirty="0">
                <a:solidFill>
                  <a:srgbClr val="5C6773"/>
                </a:solidFill>
                <a:latin typeface="var(--font-monospace)"/>
                <a:ea typeface="Times New Roman" panose="02020603050405020304" pitchFamily="18" charset="0"/>
                <a:cs typeface="Times New Roman" panose="02020603050405020304" pitchFamily="18" charset="0"/>
              </a:rPr>
              <a:t>};</a:t>
            </a:r>
            <a:r>
              <a:rPr lang="en-VN" sz="1600" dirty="0"/>
              <a:t> </a:t>
            </a:r>
          </a:p>
        </p:txBody>
      </p:sp>
      <p:pic>
        <p:nvPicPr>
          <p:cNvPr id="4" name="Picture 3">
            <a:extLst>
              <a:ext uri="{FF2B5EF4-FFF2-40B4-BE49-F238E27FC236}">
                <a16:creationId xmlns:a16="http://schemas.microsoft.com/office/drawing/2014/main" id="{693DA037-16B7-6548-9FD2-5D4701C97ED3}"/>
              </a:ext>
            </a:extLst>
          </p:cNvPr>
          <p:cNvPicPr>
            <a:picLocks noChangeAspect="1"/>
          </p:cNvPicPr>
          <p:nvPr/>
        </p:nvPicPr>
        <p:blipFill>
          <a:blip r:embed="rId3"/>
          <a:stretch>
            <a:fillRect/>
          </a:stretch>
        </p:blipFill>
        <p:spPr>
          <a:xfrm>
            <a:off x="7310967" y="480483"/>
            <a:ext cx="3429000" cy="5626100"/>
          </a:xfrm>
          <a:prstGeom prst="rect">
            <a:avLst/>
          </a:prstGeom>
          <a:ln>
            <a:solidFill>
              <a:schemeClr val="bg1">
                <a:lumMod val="85000"/>
              </a:schemeClr>
            </a:solidFill>
          </a:ln>
        </p:spPr>
      </p:pic>
      <p:sp>
        <p:nvSpPr>
          <p:cNvPr id="5" name="TextBox 4">
            <a:extLst>
              <a:ext uri="{FF2B5EF4-FFF2-40B4-BE49-F238E27FC236}">
                <a16:creationId xmlns:a16="http://schemas.microsoft.com/office/drawing/2014/main" id="{93C8634F-26FE-BE4B-ACA1-DA3CEB1F0E23}"/>
              </a:ext>
            </a:extLst>
          </p:cNvPr>
          <p:cNvSpPr txBox="1"/>
          <p:nvPr/>
        </p:nvSpPr>
        <p:spPr>
          <a:xfrm>
            <a:off x="491067" y="1337733"/>
            <a:ext cx="2743200" cy="369332"/>
          </a:xfrm>
          <a:prstGeom prst="rect">
            <a:avLst/>
          </a:prstGeom>
          <a:noFill/>
        </p:spPr>
        <p:txBody>
          <a:bodyPr wrap="square" rtlCol="0">
            <a:spAutoFit/>
          </a:bodyPr>
          <a:lstStyle/>
          <a:p>
            <a:r>
              <a:rPr lang="en-VN" sz="1800" dirty="0"/>
              <a:t>Example:</a:t>
            </a:r>
          </a:p>
        </p:txBody>
      </p:sp>
    </p:spTree>
    <p:extLst>
      <p:ext uri="{BB962C8B-B14F-4D97-AF65-F5344CB8AC3E}">
        <p14:creationId xmlns:p14="http://schemas.microsoft.com/office/powerpoint/2010/main" val="3148688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21BD8B-7F77-AF41-8CCF-D163B79B37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pic>
        <p:nvPicPr>
          <p:cNvPr id="4" name="Picture 3">
            <a:extLst>
              <a:ext uri="{FF2B5EF4-FFF2-40B4-BE49-F238E27FC236}">
                <a16:creationId xmlns:a16="http://schemas.microsoft.com/office/drawing/2014/main" id="{42B7AD43-A3A4-6844-A74D-B0B1C60118DF}"/>
              </a:ext>
            </a:extLst>
          </p:cNvPr>
          <p:cNvPicPr>
            <a:picLocks noChangeAspect="1"/>
          </p:cNvPicPr>
          <p:nvPr/>
        </p:nvPicPr>
        <p:blipFill>
          <a:blip r:embed="rId3"/>
          <a:stretch>
            <a:fillRect/>
          </a:stretch>
        </p:blipFill>
        <p:spPr>
          <a:xfrm>
            <a:off x="1619119" y="774915"/>
            <a:ext cx="6991481" cy="5581435"/>
          </a:xfrm>
          <a:prstGeom prst="rect">
            <a:avLst/>
          </a:prstGeom>
        </p:spPr>
      </p:pic>
    </p:spTree>
    <p:extLst>
      <p:ext uri="{BB962C8B-B14F-4D97-AF65-F5344CB8AC3E}">
        <p14:creationId xmlns:p14="http://schemas.microsoft.com/office/powerpoint/2010/main" val="3327422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21BD8B-7F77-AF41-8CCF-D163B79B37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pic>
        <p:nvPicPr>
          <p:cNvPr id="5" name="Picture 4">
            <a:extLst>
              <a:ext uri="{FF2B5EF4-FFF2-40B4-BE49-F238E27FC236}">
                <a16:creationId xmlns:a16="http://schemas.microsoft.com/office/drawing/2014/main" id="{A50D5828-3E53-4243-A4E0-BBB90B85F3CF}"/>
              </a:ext>
            </a:extLst>
          </p:cNvPr>
          <p:cNvPicPr>
            <a:picLocks noChangeAspect="1"/>
          </p:cNvPicPr>
          <p:nvPr/>
        </p:nvPicPr>
        <p:blipFill>
          <a:blip r:embed="rId3"/>
          <a:stretch>
            <a:fillRect/>
          </a:stretch>
        </p:blipFill>
        <p:spPr>
          <a:xfrm>
            <a:off x="1766807" y="962925"/>
            <a:ext cx="6737050" cy="5393425"/>
          </a:xfrm>
          <a:prstGeom prst="rect">
            <a:avLst/>
          </a:prstGeom>
        </p:spPr>
      </p:pic>
    </p:spTree>
    <p:extLst>
      <p:ext uri="{BB962C8B-B14F-4D97-AF65-F5344CB8AC3E}">
        <p14:creationId xmlns:p14="http://schemas.microsoft.com/office/powerpoint/2010/main" val="1163195062"/>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3770</TotalTime>
  <Words>1636</Words>
  <Application>Microsoft Macintosh PowerPoint</Application>
  <PresentationFormat>Widescreen</PresentationFormat>
  <Paragraphs>183</Paragraphs>
  <Slides>26</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var(--font-monospace)</vt:lpstr>
      <vt:lpstr>Arial</vt:lpstr>
      <vt:lpstr>Calibri</vt:lpstr>
      <vt:lpstr>Times New Roman</vt:lpstr>
      <vt:lpstr>cc_blue</vt:lpstr>
      <vt:lpstr>React Native Basic</vt:lpstr>
      <vt:lpstr>The basics</vt:lpstr>
      <vt:lpstr>React Native Basics</vt:lpstr>
      <vt:lpstr>Layout with Flexbox</vt:lpstr>
      <vt:lpstr>PowerPoint Presentation</vt:lpstr>
      <vt:lpstr>PowerPoint Presentation</vt:lpstr>
      <vt:lpstr>PowerPoint Presentation</vt:lpstr>
      <vt:lpstr>PowerPoint Presentation</vt:lpstr>
      <vt:lpstr>PowerPoint Presentation</vt:lpstr>
      <vt:lpstr>Exercise</vt:lpstr>
      <vt:lpstr>PowerPoint Presentation</vt:lpstr>
      <vt:lpstr>PowerPoint Presentation</vt:lpstr>
      <vt:lpstr>PowerPoint Presentation</vt:lpstr>
      <vt:lpstr>PowerPoint Presentation</vt:lpstr>
      <vt:lpstr>PowerPoint Presentation</vt:lpstr>
      <vt:lpstr>PowerPoint Presentation</vt:lpstr>
      <vt:lpstr>Exercise</vt:lpstr>
      <vt:lpstr>PowerPoint Presentation</vt:lpstr>
      <vt:lpstr>PowerPoint Presentation</vt:lpstr>
      <vt:lpstr>PowerPoint Presentation</vt:lpstr>
      <vt:lpstr>PowerPoint Presentation</vt:lpstr>
      <vt:lpstr>PowerPoint Presentation</vt:lpstr>
      <vt:lpstr>Exercise</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52</cp:revision>
  <cp:lastPrinted>2020-04-06T06:57:46Z</cp:lastPrinted>
  <dcterms:created xsi:type="dcterms:W3CDTF">2020-04-06T02:02:09Z</dcterms:created>
  <dcterms:modified xsi:type="dcterms:W3CDTF">2020-04-12T21:14:49Z</dcterms:modified>
</cp:coreProperties>
</file>